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206"/>
    <a:srgbClr val="5E9406"/>
    <a:srgbClr val="009900"/>
    <a:srgbClr val="008000"/>
    <a:srgbClr val="4EB004"/>
    <a:srgbClr val="429703"/>
    <a:srgbClr val="58C804"/>
    <a:srgbClr val="5AC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gradFill flip="none" rotWithShape="1">
          <a:gsLst>
            <a:gs pos="4000">
              <a:srgbClr val="49A206"/>
            </a:gs>
            <a:gs pos="37000">
              <a:schemeClr val="bg1">
                <a:tint val="90000"/>
                <a:shade val="90000"/>
                <a:satMod val="200000"/>
              </a:schemeClr>
            </a:gs>
            <a:gs pos="43750">
              <a:srgbClr val="E1E1E1"/>
            </a:gs>
            <a:gs pos="41500">
              <a:srgbClr val="E7E7E7"/>
            </a:gs>
            <a:gs pos="46000">
              <a:schemeClr val="bg1">
                <a:tint val="90000"/>
                <a:shade val="70000"/>
                <a:satMod val="25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27.10.2021</a:t>
            </a:fld>
            <a:endParaRPr lang="de-A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1" y="260648"/>
            <a:ext cx="175577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27.10.2021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27.10.2021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27.10.2021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27.10.2021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gradFill flip="none" rotWithShape="1">
          <a:gsLst>
            <a:gs pos="4000">
              <a:srgbClr val="49A206"/>
            </a:gs>
            <a:gs pos="37000">
              <a:schemeClr val="bg1">
                <a:tint val="90000"/>
                <a:shade val="90000"/>
                <a:satMod val="200000"/>
              </a:schemeClr>
            </a:gs>
            <a:gs pos="43750">
              <a:srgbClr val="E1E1E1"/>
            </a:gs>
            <a:gs pos="41500">
              <a:srgbClr val="E7E7E7"/>
            </a:gs>
            <a:gs pos="46000">
              <a:schemeClr val="bg1">
                <a:tint val="90000"/>
                <a:shade val="70000"/>
                <a:satMod val="25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27.10.2021</a:t>
            </a:fld>
            <a:endParaRPr lang="de-A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737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27.10.2021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27.10.2021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27.10.2021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27.10.2021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27.10.2021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2EDF-B442-4CF5-9CB0-4F295F9025D0}" type="datetimeFigureOut">
              <a:rPr lang="de-AT" smtClean="0"/>
              <a:t>27.10.2021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292EDF-B442-4CF5-9CB0-4F295F9025D0}" type="datetimeFigureOut">
              <a:rPr lang="de-AT" smtClean="0"/>
              <a:t>27.10.2021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C897A5-8005-47C0-B868-905B3FA1A206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erhard-rauch.at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3" y="260648"/>
            <a:ext cx="7918743" cy="561814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21238706">
            <a:off x="1233915" y="5705583"/>
            <a:ext cx="6400800" cy="1219200"/>
          </a:xfrm>
        </p:spPr>
        <p:txBody>
          <a:bodyPr>
            <a:normAutofit/>
          </a:bodyPr>
          <a:lstStyle/>
          <a:p>
            <a:r>
              <a:rPr lang="de-AT" sz="4800" b="1" dirty="0">
                <a:solidFill>
                  <a:schemeClr val="tx1"/>
                </a:solidFill>
                <a:latin typeface="Freestyle Script" panose="030804020302050B0404" pitchFamily="66" charset="0"/>
              </a:rPr>
              <a:t>Herzlich willkommen!</a:t>
            </a:r>
          </a:p>
        </p:txBody>
      </p:sp>
    </p:spTree>
    <p:extLst>
      <p:ext uri="{BB962C8B-B14F-4D97-AF65-F5344CB8AC3E}">
        <p14:creationId xmlns:p14="http://schemas.microsoft.com/office/powerpoint/2010/main" val="71230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682">
            <a:off x="7294502" y="1800658"/>
            <a:ext cx="1415829" cy="158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760720" y="2204864"/>
            <a:ext cx="7776864" cy="4028678"/>
          </a:xfrm>
        </p:spPr>
        <p:txBody>
          <a:bodyPr>
            <a:normAutofit/>
          </a:bodyPr>
          <a:lstStyle/>
          <a:p>
            <a:pPr algn="l"/>
            <a:r>
              <a:rPr lang="de-AT" b="1" u="sng" dirty="0">
                <a:solidFill>
                  <a:schemeClr val="tx1"/>
                </a:solidFill>
              </a:rPr>
              <a:t>Die Fa. Gerhard Rauch Ges.m.b.H.</a:t>
            </a:r>
          </a:p>
          <a:p>
            <a:pPr algn="l"/>
            <a:r>
              <a:rPr lang="de-AT" b="1" u="sng" dirty="0">
                <a:solidFill>
                  <a:schemeClr val="tx1"/>
                </a:solidFill>
              </a:rPr>
              <a:t>stellt sich vor…</a:t>
            </a:r>
          </a:p>
          <a:p>
            <a:pPr algn="l"/>
            <a:endParaRPr lang="de-AT" b="1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b="1" dirty="0">
                <a:solidFill>
                  <a:schemeClr val="tx1"/>
                </a:solidFill>
              </a:rPr>
              <a:t>1970 Gründung </a:t>
            </a:r>
            <a:r>
              <a:rPr lang="de-AT" dirty="0">
                <a:solidFill>
                  <a:schemeClr val="tx1"/>
                </a:solidFill>
              </a:rPr>
              <a:t>in Wien durch Gerhard Rauch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b="1" dirty="0">
                <a:solidFill>
                  <a:schemeClr val="tx1"/>
                </a:solidFill>
              </a:rPr>
              <a:t>seit 1995</a:t>
            </a:r>
            <a:r>
              <a:rPr lang="de-AT" dirty="0">
                <a:solidFill>
                  <a:schemeClr val="tx1"/>
                </a:solidFill>
              </a:rPr>
              <a:t>: zweiter Standort in </a:t>
            </a:r>
            <a:r>
              <a:rPr lang="de-AT" b="1" dirty="0">
                <a:solidFill>
                  <a:schemeClr val="tx1"/>
                </a:solidFill>
              </a:rPr>
              <a:t>Trasdorf</a:t>
            </a:r>
            <a:r>
              <a:rPr lang="de-AT" dirty="0">
                <a:solidFill>
                  <a:schemeClr val="tx1"/>
                </a:solidFill>
              </a:rPr>
              <a:t>, NÖ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b="1" dirty="0">
                <a:solidFill>
                  <a:schemeClr val="tx1"/>
                </a:solidFill>
              </a:rPr>
              <a:t>11 Abteilungen </a:t>
            </a:r>
            <a:r>
              <a:rPr lang="de-AT" dirty="0">
                <a:solidFill>
                  <a:schemeClr val="tx1"/>
                </a:solidFill>
              </a:rPr>
              <a:t>(</a:t>
            </a:r>
            <a:r>
              <a:rPr lang="de-AT" dirty="0" err="1">
                <a:solidFill>
                  <a:schemeClr val="tx1"/>
                </a:solidFill>
              </a:rPr>
              <a:t>zB</a:t>
            </a:r>
            <a:r>
              <a:rPr lang="de-AT" dirty="0">
                <a:solidFill>
                  <a:schemeClr val="tx1"/>
                </a:solidFill>
              </a:rPr>
              <a:t> CNC-Drehen, CNC-Fräsen, Hartdrehen, Rundschleifen, Drahterodieren), über </a:t>
            </a:r>
            <a:r>
              <a:rPr lang="de-AT" b="1" dirty="0">
                <a:solidFill>
                  <a:schemeClr val="tx1"/>
                </a:solidFill>
              </a:rPr>
              <a:t>80 Maschinen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b="1" dirty="0" err="1">
                <a:solidFill>
                  <a:schemeClr val="tx1"/>
                </a:solidFill>
              </a:rPr>
              <a:t>ca</a:t>
            </a:r>
            <a:r>
              <a:rPr lang="de-AT" b="1" dirty="0">
                <a:solidFill>
                  <a:schemeClr val="tx1"/>
                </a:solidFill>
              </a:rPr>
              <a:t> 80 Mitarbeiter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b="1" dirty="0">
                <a:solidFill>
                  <a:schemeClr val="tx1"/>
                </a:solidFill>
              </a:rPr>
              <a:t>derzeit 11 Lehrlinge </a:t>
            </a:r>
            <a:r>
              <a:rPr lang="de-AT" dirty="0">
                <a:solidFill>
                  <a:schemeClr val="tx1"/>
                </a:solidFill>
              </a:rPr>
              <a:t>an beiden Standorten</a:t>
            </a:r>
          </a:p>
        </p:txBody>
      </p:sp>
    </p:spTree>
    <p:extLst>
      <p:ext uri="{BB962C8B-B14F-4D97-AF65-F5344CB8AC3E}">
        <p14:creationId xmlns:p14="http://schemas.microsoft.com/office/powerpoint/2010/main" val="54795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560840" cy="4176464"/>
          </a:xfrm>
        </p:spPr>
        <p:txBody>
          <a:bodyPr>
            <a:normAutofit/>
          </a:bodyPr>
          <a:lstStyle/>
          <a:p>
            <a:pPr algn="l"/>
            <a:r>
              <a:rPr lang="de-AT" b="1" u="sng" dirty="0">
                <a:solidFill>
                  <a:schemeClr val="tx1"/>
                </a:solidFill>
              </a:rPr>
              <a:t>Fertigung von</a:t>
            </a:r>
            <a:r>
              <a:rPr lang="de-AT" dirty="0">
                <a:solidFill>
                  <a:schemeClr val="tx1"/>
                </a:solidFill>
              </a:rPr>
              <a:t>:</a:t>
            </a:r>
          </a:p>
          <a:p>
            <a:pPr algn="l"/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b="1" dirty="0">
                <a:solidFill>
                  <a:schemeClr val="tx1"/>
                </a:solidFill>
              </a:rPr>
              <a:t>Kleinserien und Sonderteilen </a:t>
            </a:r>
            <a:r>
              <a:rPr lang="de-AT" dirty="0">
                <a:solidFill>
                  <a:schemeClr val="tx1"/>
                </a:solidFill>
              </a:rPr>
              <a:t>u.a. für die Automobil- und Raumfahrtindustrie und Medizintechnik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b="1" dirty="0">
                <a:solidFill>
                  <a:schemeClr val="tx1"/>
                </a:solidFill>
              </a:rPr>
              <a:t>Folienstanzmaschinen</a:t>
            </a:r>
            <a:r>
              <a:rPr lang="de-AT" dirty="0">
                <a:solidFill>
                  <a:schemeClr val="tx1"/>
                </a:solidFill>
              </a:rPr>
              <a:t> und </a:t>
            </a:r>
            <a:r>
              <a:rPr lang="de-AT" b="1" dirty="0">
                <a:solidFill>
                  <a:schemeClr val="tx1"/>
                </a:solidFill>
              </a:rPr>
              <a:t>-</a:t>
            </a:r>
            <a:r>
              <a:rPr lang="de-AT" b="1" dirty="0" err="1">
                <a:solidFill>
                  <a:schemeClr val="tx1"/>
                </a:solidFill>
              </a:rPr>
              <a:t>werkzeuge</a:t>
            </a:r>
            <a:r>
              <a:rPr lang="de-AT" dirty="0">
                <a:solidFill>
                  <a:schemeClr val="tx1"/>
                </a:solidFill>
              </a:rPr>
              <a:t> für die Produktion von Foliendeckeln für die Verpackungsindustrie (Joghurt, Tiernahrung)</a:t>
            </a:r>
          </a:p>
        </p:txBody>
      </p:sp>
      <p:pic>
        <p:nvPicPr>
          <p:cNvPr id="8195" name="Picture 3" descr="G:\Buchhaltung\Fotos\Monihart 2014\Produkte\JPG volle Auflösung\2012-09-01_10-03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592">
            <a:off x="6156176" y="908720"/>
            <a:ext cx="2267556" cy="15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Buchhaltung\Fotos\Monihart 2014\Produkte\JPG volle Auflösung\2012-09-01_11-59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761">
            <a:off x="6890362" y="5239737"/>
            <a:ext cx="1910441" cy="127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Buchhaltung\Fotos\Monihart 2014\Produkte\JPG volle Auflösung\2012-09-01_16-46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1352">
            <a:off x="827584" y="620688"/>
            <a:ext cx="1896744" cy="12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1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8064896" cy="3960440"/>
          </a:xfrm>
        </p:spPr>
        <p:txBody>
          <a:bodyPr>
            <a:normAutofit/>
          </a:bodyPr>
          <a:lstStyle/>
          <a:p>
            <a:pPr algn="l"/>
            <a:r>
              <a:rPr lang="de-AT" b="1" u="sng" dirty="0">
                <a:solidFill>
                  <a:schemeClr val="tx1"/>
                </a:solidFill>
              </a:rPr>
              <a:t>Lehre bei der Fa. Gerhard </a:t>
            </a:r>
            <a:r>
              <a:rPr lang="de-AT" b="1" u="sng">
                <a:solidFill>
                  <a:schemeClr val="tx1"/>
                </a:solidFill>
              </a:rPr>
              <a:t>Rauch GmbH</a:t>
            </a:r>
            <a:endParaRPr lang="de-AT" b="1" u="sng" dirty="0">
              <a:solidFill>
                <a:schemeClr val="tx1"/>
              </a:solidFill>
            </a:endParaRPr>
          </a:p>
          <a:p>
            <a:pPr algn="l"/>
            <a:endParaRPr lang="de-AT" b="1" u="sng" dirty="0">
              <a:solidFill>
                <a:schemeClr val="tx1"/>
              </a:solidFill>
            </a:endParaRPr>
          </a:p>
          <a:p>
            <a:pPr algn="l"/>
            <a:endParaRPr lang="de-AT" b="1" u="sng" dirty="0">
              <a:solidFill>
                <a:schemeClr val="tx1"/>
              </a:solidFill>
            </a:endParaRPr>
          </a:p>
          <a:p>
            <a:pPr marL="4217988" indent="-361950" algn="l"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tx1"/>
                </a:solidFill>
              </a:rPr>
              <a:t>Lehrberuf: </a:t>
            </a:r>
            <a:r>
              <a:rPr lang="de-AT" sz="2000" b="1" dirty="0">
                <a:solidFill>
                  <a:schemeClr val="tx1"/>
                </a:solidFill>
              </a:rPr>
              <a:t>Metalltechniker mit Schwerpunkt Werkzeugbautechnik</a:t>
            </a:r>
          </a:p>
          <a:p>
            <a:pPr marL="4217988" indent="-361950" algn="l"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tx1"/>
                </a:solidFill>
              </a:rPr>
              <a:t>Lehrzeit: </a:t>
            </a:r>
            <a:r>
              <a:rPr lang="de-AT" sz="2000" b="1" dirty="0">
                <a:solidFill>
                  <a:schemeClr val="tx1"/>
                </a:solidFill>
              </a:rPr>
              <a:t>3,5 Jahre</a:t>
            </a:r>
          </a:p>
          <a:p>
            <a:pPr marL="4217988" indent="-361950" algn="l"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tx1"/>
                </a:solidFill>
              </a:rPr>
              <a:t>Berufsschule Neunkirchen, 10 Wochen/Jahr</a:t>
            </a:r>
          </a:p>
        </p:txBody>
      </p:sp>
      <p:pic>
        <p:nvPicPr>
          <p:cNvPr id="7170" name="Picture 2" descr="G:\Buchhaltung\Fotos\Ideenladen 2018\Lehrlinge\GR_Trasdorf3-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78026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0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992888" cy="4104456"/>
          </a:xfrm>
        </p:spPr>
        <p:txBody>
          <a:bodyPr>
            <a:normAutofit/>
          </a:bodyPr>
          <a:lstStyle/>
          <a:p>
            <a:pPr algn="l"/>
            <a:r>
              <a:rPr lang="de-AT" b="1" u="sng" dirty="0">
                <a:solidFill>
                  <a:schemeClr val="tx1"/>
                </a:solidFill>
              </a:rPr>
              <a:t>1. Lehrjahr</a:t>
            </a:r>
            <a:r>
              <a:rPr lang="de-AT" b="1" dirty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Manuelles Arbeiten mit Maschinen (Bohrmaschine, Fräsmaschine,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Drehmaschine)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Feilen, Bohren, Messen, Sägen, manuelles Drehen und Fräsen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Kennenlernen versch. Werkstoffeigenschaften</a:t>
            </a:r>
          </a:p>
        </p:txBody>
      </p:sp>
      <p:pic>
        <p:nvPicPr>
          <p:cNvPr id="6146" name="Picture 2" descr="G:\Buchhaltung\Fotos\Ideenladen 2018\Lehrlinge\180523_JAK_IDEENLADEN_RAUCH_0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5"/>
            <a:ext cx="2369804" cy="31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G:\Buchhaltung\Fotos\Ideenladen 2018\Lehrlinge\GR_Trasdorf3-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14" y="4941168"/>
            <a:ext cx="248427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5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560840" cy="3960440"/>
          </a:xfrm>
        </p:spPr>
        <p:txBody>
          <a:bodyPr>
            <a:normAutofit/>
          </a:bodyPr>
          <a:lstStyle/>
          <a:p>
            <a:pPr algn="l"/>
            <a:r>
              <a:rPr lang="de-AT" b="1" u="sng" dirty="0">
                <a:solidFill>
                  <a:schemeClr val="tx1"/>
                </a:solidFill>
              </a:rPr>
              <a:t>2. Lehrjahr</a:t>
            </a:r>
            <a:r>
              <a:rPr lang="de-AT" b="1" dirty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Maschinen programmieren mittels CNC-Steuerung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Arbeiten auf der Dreh- und Fräsmaschine</a:t>
            </a:r>
          </a:p>
        </p:txBody>
      </p:sp>
      <p:pic>
        <p:nvPicPr>
          <p:cNvPr id="5122" name="Picture 2" descr="G:\Buchhaltung\Fotos\Ideenladen 2018\Drehen\GR_Trasdorf3-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671948" cy="24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G:\Buchhaltung\Fotos\Ideenladen 2018\Drahtschneiden\GR_Trasdorf3-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2" y="4149080"/>
            <a:ext cx="3671370" cy="24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0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560840" cy="4032448"/>
          </a:xfrm>
        </p:spPr>
        <p:txBody>
          <a:bodyPr>
            <a:normAutofit/>
          </a:bodyPr>
          <a:lstStyle/>
          <a:p>
            <a:pPr algn="l"/>
            <a:r>
              <a:rPr lang="de-AT" b="1" u="sng" dirty="0">
                <a:solidFill>
                  <a:schemeClr val="tx1"/>
                </a:solidFill>
              </a:rPr>
              <a:t>3.+4. Lehrjahr</a:t>
            </a:r>
            <a:r>
              <a:rPr lang="de-AT" b="1" dirty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Schwerpunkt: Einbindung in den Produktionsablauf</a:t>
            </a:r>
          </a:p>
          <a:p>
            <a:pPr marL="2778125" indent="-457200" algn="l">
              <a:buFont typeface="Wingdings" panose="05000000000000000000" pitchFamily="2" charset="2"/>
              <a:buChar char="Ø"/>
            </a:pPr>
            <a:r>
              <a:rPr lang="de-AT" dirty="0">
                <a:solidFill>
                  <a:schemeClr val="tx1"/>
                </a:solidFill>
              </a:rPr>
              <a:t>Kennenlernen aller im Betrieb verwendeten Technologien – sämtlich auf CNC-Basis - wie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b="1" i="1" dirty="0" err="1">
                <a:solidFill>
                  <a:schemeClr val="tx1"/>
                </a:solidFill>
              </a:rPr>
              <a:t>zB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b="1" i="1" dirty="0">
                <a:solidFill>
                  <a:schemeClr val="tx1"/>
                </a:solidFill>
              </a:rPr>
              <a:t>Hartdrehen, Erodieren, Schleifen, Drehen und Fräsen sowie Messtechnik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9540"/>
            <a:ext cx="1922535" cy="2564520"/>
          </a:xfrm>
          <a:prstGeom prst="rect">
            <a:avLst/>
          </a:prstGeom>
        </p:spPr>
      </p:pic>
      <p:pic>
        <p:nvPicPr>
          <p:cNvPr id="4100" name="Picture 4" descr="G:\Buchhaltung\Fotos\Ideenladen 2018\Hartdrehen\180523_JAK_IDEENLADEN_RAUCH_0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412318" cy="32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7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>
          <a:xfrm rot="506050">
            <a:off x="3804307" y="2664395"/>
            <a:ext cx="5103768" cy="3299379"/>
          </a:xfrm>
        </p:spPr>
        <p:txBody>
          <a:bodyPr>
            <a:normAutofit lnSpcReduction="10000"/>
          </a:bodyPr>
          <a:lstStyle/>
          <a:p>
            <a:endParaRPr lang="de-AT" b="1" dirty="0">
              <a:solidFill>
                <a:schemeClr val="tx1"/>
              </a:solidFill>
            </a:endParaRPr>
          </a:p>
          <a:p>
            <a:r>
              <a:rPr lang="de-AT" sz="3200" b="1" dirty="0">
                <a:solidFill>
                  <a:schemeClr val="tx1"/>
                </a:solidFill>
              </a:rPr>
              <a:t>Nähere Infos auf</a:t>
            </a:r>
          </a:p>
          <a:p>
            <a:r>
              <a:rPr lang="de-AT" sz="3200" b="1" dirty="0">
                <a:solidFill>
                  <a:schemeClr val="tx1"/>
                </a:solidFill>
                <a:hlinkClick r:id="rId2"/>
              </a:rPr>
              <a:t>www.gerhard-rauch.at</a:t>
            </a:r>
            <a:r>
              <a:rPr lang="de-AT" sz="3200" b="1" dirty="0">
                <a:solidFill>
                  <a:schemeClr val="tx1"/>
                </a:solidFill>
              </a:rPr>
              <a:t> </a:t>
            </a:r>
          </a:p>
          <a:p>
            <a:endParaRPr lang="de-AT" b="1" dirty="0">
              <a:solidFill>
                <a:schemeClr val="tx1"/>
              </a:solidFill>
            </a:endParaRPr>
          </a:p>
          <a:p>
            <a:endParaRPr lang="de-AT" b="1" dirty="0">
              <a:solidFill>
                <a:schemeClr val="tx1"/>
              </a:solidFill>
            </a:endParaRPr>
          </a:p>
          <a:p>
            <a:r>
              <a:rPr lang="de-AT" sz="5400" b="1" dirty="0">
                <a:solidFill>
                  <a:schemeClr val="tx1"/>
                </a:solidFill>
                <a:latin typeface="Freestyle Script" panose="030804020302050B0404" pitchFamily="66" charset="0"/>
              </a:rPr>
              <a:t>Wir freuen uns auf Dich!</a:t>
            </a:r>
          </a:p>
          <a:p>
            <a:endParaRPr lang="de-AT" b="1" dirty="0">
              <a:solidFill>
                <a:schemeClr val="tx1"/>
              </a:solidFill>
            </a:endParaRPr>
          </a:p>
          <a:p>
            <a:endParaRPr lang="de-AT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Buchhaltung\Fotos\Ideenladen 2018\Drehen\180523_JAK_IDEENLADEN_RAUCH_0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059190" cy="40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31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219</Words>
  <Application>Microsoft Office PowerPoint</Application>
  <PresentationFormat>Bildschirmpräsentation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Courier New</vt:lpstr>
      <vt:lpstr>Freestyle Script</vt:lpstr>
      <vt:lpstr>Palatino Linotype</vt:lpstr>
      <vt:lpstr>Wingdings</vt:lpstr>
      <vt:lpstr>Executive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USER_PGVWkst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Michaela Krausgruber</dc:creator>
  <cp:lastModifiedBy>Michaela Krausgruber</cp:lastModifiedBy>
  <cp:revision>35</cp:revision>
  <dcterms:created xsi:type="dcterms:W3CDTF">2016-11-14T10:59:59Z</dcterms:created>
  <dcterms:modified xsi:type="dcterms:W3CDTF">2021-10-27T09:52:33Z</dcterms:modified>
</cp:coreProperties>
</file>