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 Condensed Light" pitchFamily="2" charset="0"/>
      <p:regular r:id="rId11"/>
      <p:italic r:id="rId12"/>
    </p:embeddedFont>
    <p:embeddedFont>
      <p:font typeface="Open Sans Light" pitchFamily="2" charset="0"/>
      <p:regular r:id="rId13"/>
      <p:italic r:id="rId1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59595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26"/>
      </p:cViewPr>
      <p:guideLst>
        <p:guide orient="horz" pos="2160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606F1-A4A5-4A26-87CB-DF048A7CE88F}" type="datetimeFigureOut">
              <a:rPr lang="de-AT" smtClean="0"/>
              <a:t>10.09.2024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B8A7B-0487-437B-8156-949F44D83D3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5285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5998"/>
          </a:xfrm>
          <a:prstGeom prst="rect">
            <a:avLst/>
          </a:prstGeom>
        </p:spPr>
      </p:pic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2192000" cy="45720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6548" y="4572000"/>
            <a:ext cx="10984272" cy="843676"/>
          </a:xfrm>
        </p:spPr>
        <p:txBody>
          <a:bodyPr wrap="none" anchor="b">
            <a:normAutofit/>
          </a:bodyPr>
          <a:lstStyle>
            <a:lvl1pPr algn="l">
              <a:defRPr sz="4800" i="1">
                <a:solidFill>
                  <a:srgbClr val="2F559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87374" y="5540854"/>
            <a:ext cx="10980739" cy="94217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595959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481658" y="6354628"/>
            <a:ext cx="4086455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5DEDFDA-AC9C-482E-9EE7-3EE35BD29DD6}" type="datetime1">
              <a:rPr lang="de-DE" smtClean="0">
                <a:latin typeface="Open Sans Condensed Light" charset="0"/>
                <a:ea typeface="Open Sans Condensed Light" charset="0"/>
                <a:cs typeface="Open Sans Condensed Light" charset="0"/>
              </a:rPr>
              <a:pPr/>
              <a:t>10.09.2024</a:t>
            </a:fld>
            <a:r>
              <a:rPr lang="de-DE">
                <a:latin typeface="Open Sans Condensed Light" charset="0"/>
                <a:ea typeface="Open Sans Condensed Light" charset="0"/>
                <a:cs typeface="Open Sans Condensed Light" charset="0"/>
              </a:rPr>
              <a:t> – © Donau Chemie Group, all rights reserved</a:t>
            </a:r>
            <a:endParaRPr lang="de-DE" dirty="0">
              <a:latin typeface="Open Sans Condensed Light" charset="0"/>
              <a:ea typeface="Open Sans Condensed Light" charset="0"/>
              <a:cs typeface="Open Sans Condensed Light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20281" y="6351185"/>
            <a:ext cx="2743200" cy="365125"/>
          </a:xfrm>
        </p:spPr>
        <p:txBody>
          <a:bodyPr/>
          <a:lstStyle>
            <a:lvl1pPr algn="l">
              <a:defRPr>
                <a:solidFill>
                  <a:srgbClr val="7F7F7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fld id="{073910E8-77E3-4846-93D4-D137E8DD21E1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7" name="Bild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902" y="424149"/>
            <a:ext cx="2421918" cy="1011188"/>
          </a:xfrm>
          <a:prstGeom prst="rect">
            <a:avLst/>
          </a:prstGeom>
          <a:effectLst>
            <a:outerShdw blurRad="101600" dist="50800" dir="2700000" sx="99000" sy="99000" algn="tl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403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6" y="457200"/>
            <a:ext cx="4184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7" y="987425"/>
            <a:ext cx="640873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87376" y="2057400"/>
            <a:ext cx="4184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5DEDFDA-AC9C-482E-9EE7-3EE35BD29DD6}" type="datetime1">
              <a:rPr lang="de-DE" smtClean="0">
                <a:latin typeface="Open Sans Condensed Light" charset="0"/>
                <a:ea typeface="Open Sans Condensed Light" charset="0"/>
                <a:cs typeface="Open Sans Condensed Light" charset="0"/>
              </a:rPr>
              <a:pPr/>
              <a:t>10.09.2024</a:t>
            </a:fld>
            <a:r>
              <a:rPr lang="de-DE">
                <a:latin typeface="Open Sans Condensed Light" charset="0"/>
                <a:ea typeface="Open Sans Condensed Light" charset="0"/>
                <a:cs typeface="Open Sans Condensed Light" charset="0"/>
              </a:rPr>
              <a:t> – © Donau Chemie Group, all rights reserved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073910E8-77E3-4846-93D4-D137E8DD21E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236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6" y="457200"/>
            <a:ext cx="4184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41826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87376" y="2057400"/>
            <a:ext cx="4184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5DEDFDA-AC9C-482E-9EE7-3EE35BD29DD6}" type="datetime1">
              <a:rPr lang="de-DE" smtClean="0">
                <a:latin typeface="Open Sans Condensed Light" charset="0"/>
                <a:ea typeface="Open Sans Condensed Light" charset="0"/>
                <a:cs typeface="Open Sans Condensed Light" charset="0"/>
              </a:rPr>
              <a:pPr/>
              <a:t>10.09.2024</a:t>
            </a:fld>
            <a:r>
              <a:rPr lang="de-DE">
                <a:latin typeface="Open Sans Condensed Light" charset="0"/>
                <a:ea typeface="Open Sans Condensed Light" charset="0"/>
                <a:cs typeface="Open Sans Condensed Light" charset="0"/>
              </a:rPr>
              <a:t> – © Donau Chemie Group, all rights reserved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073910E8-77E3-4846-93D4-D137E8DD21E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873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5DEDFDA-AC9C-482E-9EE7-3EE35BD29DD6}" type="datetime1">
              <a:rPr lang="de-DE" smtClean="0">
                <a:latin typeface="Open Sans Condensed Light" charset="0"/>
                <a:ea typeface="Open Sans Condensed Light" charset="0"/>
                <a:cs typeface="Open Sans Condensed Light" charset="0"/>
              </a:rPr>
              <a:pPr/>
              <a:t>10.09.2024</a:t>
            </a:fld>
            <a:r>
              <a:rPr lang="de-DE">
                <a:latin typeface="Open Sans Condensed Light" charset="0"/>
                <a:ea typeface="Open Sans Condensed Light" charset="0"/>
                <a:cs typeface="Open Sans Condensed Light" charset="0"/>
              </a:rPr>
              <a:t> – © Donau Chemie Group, all rights reserved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073910E8-77E3-4846-93D4-D137E8DD21E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7193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15400" y="365125"/>
            <a:ext cx="2748341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87375" y="365125"/>
            <a:ext cx="78232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5DEDFDA-AC9C-482E-9EE7-3EE35BD29DD6}" type="datetime1">
              <a:rPr lang="de-DE" smtClean="0">
                <a:latin typeface="Open Sans Condensed Light" charset="0"/>
                <a:ea typeface="Open Sans Condensed Light" charset="0"/>
                <a:cs typeface="Open Sans Condensed Light" charset="0"/>
              </a:rPr>
              <a:pPr/>
              <a:t>10.09.2024</a:t>
            </a:fld>
            <a:r>
              <a:rPr lang="de-DE">
                <a:latin typeface="Open Sans Condensed Light" charset="0"/>
                <a:ea typeface="Open Sans Condensed Light" charset="0"/>
                <a:cs typeface="Open Sans Condensed Light" charset="0"/>
              </a:rPr>
              <a:t> – © Donau Chemie Group, all rights reserved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073910E8-77E3-4846-93D4-D137E8DD21E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8368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7375" y="2209800"/>
            <a:ext cx="11018525" cy="3967163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910E8-77E3-4846-93D4-D137E8DD21E1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491101" y="6405904"/>
            <a:ext cx="4618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fld id="{85DEDFDA-AC9C-482E-9EE7-3EE35BD29DD6}" type="datetime1">
              <a:rPr lang="de-DE" smtClean="0">
                <a:latin typeface="Open Sans Condensed Light" charset="0"/>
                <a:ea typeface="Open Sans Condensed Light" charset="0"/>
                <a:cs typeface="Open Sans Condensed Light" charset="0"/>
              </a:rPr>
              <a:pPr/>
              <a:t>10.09.2024</a:t>
            </a:fld>
            <a:r>
              <a:rPr lang="de-DE">
                <a:latin typeface="Open Sans Condensed Light" charset="0"/>
                <a:ea typeface="Open Sans Condensed Light" charset="0"/>
                <a:cs typeface="Open Sans Condensed Light" charset="0"/>
              </a:rPr>
              <a:t> – © Donau Chemie Group, all rights reserved</a:t>
            </a:r>
            <a:endParaRPr lang="de-AT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87375" y="1"/>
            <a:ext cx="11018526" cy="1690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0868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1709738"/>
            <a:ext cx="110331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7375" y="4838700"/>
            <a:ext cx="11033125" cy="1250950"/>
          </a:xfrm>
        </p:spPr>
        <p:txBody>
          <a:bodyPr/>
          <a:lstStyle>
            <a:lvl1pPr marL="0" indent="0">
              <a:buNone/>
              <a:defRPr sz="2400">
                <a:solidFill>
                  <a:srgbClr val="59595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073910E8-77E3-4846-93D4-D137E8DD21E1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491101" y="6405904"/>
            <a:ext cx="4618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fld id="{85DEDFDA-AC9C-482E-9EE7-3EE35BD29DD6}" type="datetime1">
              <a:rPr lang="de-DE" smtClean="0">
                <a:latin typeface="Open Sans Condensed Light" charset="0"/>
                <a:ea typeface="Open Sans Condensed Light" charset="0"/>
                <a:cs typeface="Open Sans Condensed Light" charset="0"/>
              </a:rPr>
              <a:pPr/>
              <a:t>10.09.2024</a:t>
            </a:fld>
            <a:r>
              <a:rPr lang="de-DE">
                <a:latin typeface="Open Sans Condensed Light" charset="0"/>
                <a:ea typeface="Open Sans Condensed Light" charset="0"/>
                <a:cs typeface="Open Sans Condensed Light" charset="0"/>
              </a:rPr>
              <a:t> – © Donau Chemie Group, all rights reserved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5053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87375" y="2105025"/>
            <a:ext cx="5432425" cy="40719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199" y="2105025"/>
            <a:ext cx="5433701" cy="4071938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5DEDFDA-AC9C-482E-9EE7-3EE35BD29DD6}" type="datetime1">
              <a:rPr lang="de-DE" smtClean="0">
                <a:latin typeface="Open Sans Condensed Light" charset="0"/>
                <a:ea typeface="Open Sans Condensed Light" charset="0"/>
                <a:cs typeface="Open Sans Condensed Light" charset="0"/>
              </a:rPr>
              <a:pPr/>
              <a:t>10.09.2024</a:t>
            </a:fld>
            <a:r>
              <a:rPr lang="de-DE">
                <a:latin typeface="Open Sans Condensed Light" charset="0"/>
                <a:ea typeface="Open Sans Condensed Light" charset="0"/>
                <a:cs typeface="Open Sans Condensed Light" charset="0"/>
              </a:rPr>
              <a:t> – © Donau Chemie Group, all rights reserved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073910E8-77E3-4846-93D4-D137E8DD21E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167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75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0"/>
            <a:ext cx="11018526" cy="20573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EDFDA-AC9C-482E-9EE7-3EE35BD29DD6}" type="datetime1">
              <a:rPr lang="de-DE" smtClean="0">
                <a:latin typeface="Open Sans Condensed Light" charset="0"/>
                <a:ea typeface="Open Sans Condensed Light" charset="0"/>
                <a:cs typeface="Open Sans Condensed Light" charset="0"/>
              </a:rPr>
              <a:pPr/>
              <a:t>10.09.2024</a:t>
            </a:fld>
            <a:r>
              <a:rPr lang="de-DE">
                <a:latin typeface="Open Sans Condensed Light" charset="0"/>
                <a:ea typeface="Open Sans Condensed Light" charset="0"/>
                <a:cs typeface="Open Sans Condensed Light" charset="0"/>
              </a:rPr>
              <a:t> – © Donau Chemie Group, all rights reserved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3910E8-77E3-4846-93D4-D137E8DD21E1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Abgerundetes Rechteck 5"/>
          <p:cNvSpPr/>
          <p:nvPr userDrawn="1"/>
        </p:nvSpPr>
        <p:spPr>
          <a:xfrm>
            <a:off x="763793" y="2387974"/>
            <a:ext cx="8716202" cy="3766378"/>
          </a:xfrm>
          <a:prstGeom prst="roundRect">
            <a:avLst>
              <a:gd name="adj" fmla="val 6262"/>
            </a:avLst>
          </a:prstGeom>
          <a:solidFill>
            <a:schemeClr val="bg1">
              <a:lumMod val="95000"/>
              <a:alpha val="2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Bild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853" y="5852160"/>
            <a:ext cx="1289222" cy="538269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971550" y="2609850"/>
            <a:ext cx="8343900" cy="354450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7336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4067176"/>
            <a:ext cx="11018526" cy="1690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85DEDFDA-AC9C-482E-9EE7-3EE35BD29DD6}" type="datetime1">
              <a:rPr lang="de-DE" smtClean="0">
                <a:latin typeface="Open Sans Condensed Light" charset="0"/>
                <a:ea typeface="Open Sans Condensed Light" charset="0"/>
                <a:cs typeface="Open Sans Condensed Light" charset="0"/>
              </a:rPr>
              <a:pPr/>
              <a:t>10.09.2024</a:t>
            </a:fld>
            <a:r>
              <a:rPr lang="de-DE">
                <a:latin typeface="Open Sans Condensed Light" charset="0"/>
                <a:ea typeface="Open Sans Condensed Light" charset="0"/>
                <a:cs typeface="Open Sans Condensed Light" charset="0"/>
              </a:rPr>
              <a:t> – © Donau Chemie Group, all rights reserved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3910E8-77E3-4846-93D4-D137E8DD21E1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"/>
          </p:nvPr>
        </p:nvSpPr>
        <p:spPr>
          <a:xfrm>
            <a:off x="587374" y="5836684"/>
            <a:ext cx="9823451" cy="455703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595959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42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6" y="365125"/>
            <a:ext cx="10978152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7376" y="1681163"/>
            <a:ext cx="5410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7376" y="2505075"/>
            <a:ext cx="541020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3933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39332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5DEDFDA-AC9C-482E-9EE7-3EE35BD29DD6}" type="datetime1">
              <a:rPr lang="de-DE" smtClean="0">
                <a:latin typeface="Open Sans Condensed Light" charset="0"/>
                <a:ea typeface="Open Sans Condensed Light" charset="0"/>
                <a:cs typeface="Open Sans Condensed Light" charset="0"/>
              </a:rPr>
              <a:pPr/>
              <a:t>10.09.2024</a:t>
            </a:fld>
            <a:r>
              <a:rPr lang="de-DE">
                <a:latin typeface="Open Sans Condensed Light" charset="0"/>
                <a:ea typeface="Open Sans Condensed Light" charset="0"/>
                <a:cs typeface="Open Sans Condensed Light" charset="0"/>
              </a:rPr>
              <a:t> – © Donau Chemie Group, all rights reserved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073910E8-77E3-4846-93D4-D137E8DD21E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764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5DEDFDA-AC9C-482E-9EE7-3EE35BD29DD6}" type="datetime1">
              <a:rPr lang="de-DE" smtClean="0">
                <a:latin typeface="Open Sans Condensed Light" charset="0"/>
                <a:ea typeface="Open Sans Condensed Light" charset="0"/>
                <a:cs typeface="Open Sans Condensed Light" charset="0"/>
              </a:rPr>
              <a:pPr/>
              <a:t>10.09.2024</a:t>
            </a:fld>
            <a:r>
              <a:rPr lang="de-DE">
                <a:latin typeface="Open Sans Condensed Light" charset="0"/>
                <a:ea typeface="Open Sans Condensed Light" charset="0"/>
                <a:cs typeface="Open Sans Condensed Light" charset="0"/>
              </a:rPr>
              <a:t> – © Donau Chemie Group, all rights reserved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073910E8-77E3-4846-93D4-D137E8DD21E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388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85DEDFDA-AC9C-482E-9EE7-3EE35BD29DD6}" type="datetime1">
              <a:rPr lang="de-DE" smtClean="0">
                <a:latin typeface="Open Sans Condensed Light" charset="0"/>
                <a:ea typeface="Open Sans Condensed Light" charset="0"/>
                <a:cs typeface="Open Sans Condensed Light" charset="0"/>
              </a:rPr>
              <a:pPr/>
              <a:t>10.09.2024</a:t>
            </a:fld>
            <a:r>
              <a:rPr lang="de-DE">
                <a:latin typeface="Open Sans Condensed Light" charset="0"/>
                <a:ea typeface="Open Sans Condensed Light" charset="0"/>
                <a:cs typeface="Open Sans Condensed Light" charset="0"/>
              </a:rPr>
              <a:t> – © Donau Chemie Group, all rights reserved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073910E8-77E3-4846-93D4-D137E8DD21E1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8506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87375" y="1"/>
            <a:ext cx="11018526" cy="1690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87375" y="2228849"/>
            <a:ext cx="11018525" cy="3948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491101" y="6405904"/>
            <a:ext cx="4618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fld id="{85DEDFDA-AC9C-482E-9EE7-3EE35BD29DD6}" type="datetime1">
              <a:rPr lang="de-DE" smtClean="0">
                <a:latin typeface="Open Sans Condensed Light" charset="0"/>
                <a:ea typeface="Open Sans Condensed Light" charset="0"/>
                <a:cs typeface="Open Sans Condensed Light" charset="0"/>
              </a:rPr>
              <a:pPr/>
              <a:t>10.09.2024</a:t>
            </a:fld>
            <a:r>
              <a:rPr lang="de-DE" dirty="0">
                <a:latin typeface="Open Sans Condensed Light" charset="0"/>
                <a:ea typeface="Open Sans Condensed Light" charset="0"/>
                <a:cs typeface="Open Sans Condensed Light" charset="0"/>
              </a:rPr>
              <a:t> – © Donau Chemie Group, all </a:t>
            </a:r>
            <a:r>
              <a:rPr lang="de-DE" dirty="0" err="1">
                <a:latin typeface="Open Sans Condensed Light" charset="0"/>
                <a:ea typeface="Open Sans Condensed Light" charset="0"/>
                <a:cs typeface="Open Sans Condensed Light" charset="0"/>
              </a:rPr>
              <a:t>rights</a:t>
            </a:r>
            <a:r>
              <a:rPr lang="de-DE" dirty="0">
                <a:latin typeface="Open Sans Condensed Light" charset="0"/>
                <a:ea typeface="Open Sans Condensed Light" charset="0"/>
                <a:cs typeface="Open Sans Condensed Light" charset="0"/>
              </a:rPr>
              <a:t> </a:t>
            </a:r>
            <a:r>
              <a:rPr lang="de-DE" dirty="0" err="1">
                <a:latin typeface="Open Sans Condensed Light" charset="0"/>
                <a:ea typeface="Open Sans Condensed Light" charset="0"/>
                <a:cs typeface="Open Sans Condensed Light" charset="0"/>
              </a:rPr>
              <a:t>reserved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7375" y="6397359"/>
            <a:ext cx="2844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7F7F7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fld id="{073910E8-77E3-4846-93D4-D137E8DD21E1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7" name="Bild 11"/>
          <p:cNvPicPr>
            <a:picLocks noChangeAspect="1"/>
          </p:cNvPicPr>
          <p:nvPr userDrawn="1"/>
        </p:nvPicPr>
        <p:blipFill rotWithShape="1">
          <a:blip r:embed="rId15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160"/>
          <a:stretch/>
        </p:blipFill>
        <p:spPr>
          <a:xfrm>
            <a:off x="0" y="0"/>
            <a:ext cx="12191999" cy="1128948"/>
          </a:xfrm>
          <a:prstGeom prst="rect">
            <a:avLst/>
          </a:prstGeom>
        </p:spPr>
      </p:pic>
      <p:pic>
        <p:nvPicPr>
          <p:cNvPr id="9" name="Bild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853" y="5852160"/>
            <a:ext cx="1289222" cy="538270"/>
          </a:xfrm>
          <a:prstGeom prst="rect">
            <a:avLst/>
          </a:prstGeom>
        </p:spPr>
      </p:pic>
      <p:pic>
        <p:nvPicPr>
          <p:cNvPr id="10" name="Bild 1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12142"/>
            <a:ext cx="12192000" cy="1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7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1" kern="1200">
          <a:solidFill>
            <a:srgbClr val="2F5597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rgbClr val="2F5597"/>
        </a:buClr>
        <a:buFont typeface="Open Sans Condensed Light" panose="020B0306030504020204" pitchFamily="34" charset="0"/>
        <a:buChar char="»"/>
        <a:defRPr sz="2800" kern="1200">
          <a:solidFill>
            <a:srgbClr val="595959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lvl1pPr>
      <a:lvl2pPr marL="714375" indent="-257175" algn="l" defTabSz="914400" rtl="0" eaLnBrk="1" latinLnBrk="0" hangingPunct="1">
        <a:lnSpc>
          <a:spcPct val="90000"/>
        </a:lnSpc>
        <a:spcBef>
          <a:spcPts val="500"/>
        </a:spcBef>
        <a:buClr>
          <a:srgbClr val="2F5597"/>
        </a:buClr>
        <a:buFont typeface="Open Sans Condensed Light" panose="020B0306030504020204" pitchFamily="34" charset="0"/>
        <a:buChar char="»"/>
        <a:defRPr sz="2400" kern="1200">
          <a:solidFill>
            <a:srgbClr val="595959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lvl2pPr>
      <a:lvl3pPr marL="1162050" indent="-247650" algn="l" defTabSz="914400" rtl="0" eaLnBrk="1" latinLnBrk="0" hangingPunct="1">
        <a:lnSpc>
          <a:spcPct val="90000"/>
        </a:lnSpc>
        <a:spcBef>
          <a:spcPts val="500"/>
        </a:spcBef>
        <a:buClr>
          <a:srgbClr val="2F5597"/>
        </a:buClr>
        <a:buFont typeface="Open Sans Condensed Light" panose="020B0306030504020204" pitchFamily="34" charset="0"/>
        <a:buChar char="»"/>
        <a:defRPr sz="2000" kern="1200">
          <a:solidFill>
            <a:srgbClr val="595959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lvl3pPr>
      <a:lvl4pPr marL="1619250" indent="-247650" algn="l" defTabSz="914400" rtl="0" eaLnBrk="1" latinLnBrk="0" hangingPunct="1">
        <a:lnSpc>
          <a:spcPct val="90000"/>
        </a:lnSpc>
        <a:spcBef>
          <a:spcPts val="500"/>
        </a:spcBef>
        <a:buClr>
          <a:srgbClr val="2F5597"/>
        </a:buClr>
        <a:buFont typeface="Open Sans Condensed Light" panose="020B0306030504020204" pitchFamily="34" charset="0"/>
        <a:buChar char="»"/>
        <a:defRPr sz="1800" kern="1200">
          <a:solidFill>
            <a:srgbClr val="595959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lvl4pPr>
      <a:lvl5pPr marL="2066925" indent="-238125" algn="l" defTabSz="914400" rtl="0" eaLnBrk="1" latinLnBrk="0" hangingPunct="1">
        <a:lnSpc>
          <a:spcPct val="90000"/>
        </a:lnSpc>
        <a:spcBef>
          <a:spcPts val="500"/>
        </a:spcBef>
        <a:buClr>
          <a:srgbClr val="2F5597"/>
        </a:buClr>
        <a:buFont typeface="Open Sans Condensed Light" panose="020B0306030504020204" pitchFamily="34" charset="0"/>
        <a:buChar char="»"/>
        <a:defRPr sz="1800" kern="1200">
          <a:solidFill>
            <a:srgbClr val="595959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nau-chemie-group.com/Karriere" TargetMode="External"/><Relationship Id="rId2" Type="http://schemas.openxmlformats.org/officeDocument/2006/relationships/hyperlink" Target="http://www.donau-chemi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iktoria.ugrinovich@donau-chemie.com" TargetMode="External"/><Relationship Id="rId4" Type="http://schemas.openxmlformats.org/officeDocument/2006/relationships/hyperlink" Target="https://www.donau-chemie-group.com/Karriere/Lehre/Einblicke-in-den-Jo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375" y="1"/>
            <a:ext cx="11018526" cy="897466"/>
          </a:xfrm>
        </p:spPr>
        <p:txBody>
          <a:bodyPr/>
          <a:lstStyle/>
          <a:p>
            <a:r>
              <a:rPr lang="en-US" dirty="0"/>
              <a:t>Donau </a:t>
            </a:r>
            <a:r>
              <a:rPr lang="en-US" dirty="0" err="1"/>
              <a:t>Chemie</a:t>
            </a:r>
            <a:r>
              <a:rPr lang="en-US" dirty="0"/>
              <a:t> Group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737" y="1066803"/>
            <a:ext cx="11018525" cy="3967163"/>
          </a:xfrm>
        </p:spPr>
        <p:txBody>
          <a:bodyPr/>
          <a:lstStyle/>
          <a:p>
            <a:pPr marL="0" indent="0">
              <a:buNone/>
            </a:pPr>
            <a:r>
              <a:rPr lang="de-DE" sz="2200" b="1" dirty="0"/>
              <a:t>Statement</a:t>
            </a:r>
            <a:r>
              <a:rPr lang="de-DE" b="1" dirty="0"/>
              <a:t>: </a:t>
            </a:r>
          </a:p>
          <a:p>
            <a:pPr marL="0" indent="0">
              <a:buNone/>
            </a:pPr>
            <a:r>
              <a:rPr lang="de-DE" sz="1600" dirty="0" err="1"/>
              <a:t>For</a:t>
            </a:r>
            <a:r>
              <a:rPr lang="de-DE" sz="1600" dirty="0"/>
              <a:t> a </a:t>
            </a:r>
            <a:r>
              <a:rPr lang="de-DE" sz="1600" dirty="0" err="1"/>
              <a:t>bright</a:t>
            </a:r>
            <a:r>
              <a:rPr lang="de-DE" sz="1600" dirty="0"/>
              <a:t> </a:t>
            </a:r>
            <a:r>
              <a:rPr lang="de-DE" sz="1600" dirty="0" err="1"/>
              <a:t>tomorrow</a:t>
            </a:r>
            <a:endParaRPr lang="de-DE" sz="16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de-DE" sz="2200" b="1" dirty="0"/>
              <a:t>Lehrberufe: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Chemieverfahrenstechnik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Elektrotechnik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Labortechnik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Maschinenbautechnik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de-DE" sz="2200" b="1" dirty="0"/>
              <a:t>O</a:t>
            </a:r>
            <a:r>
              <a:rPr lang="de-AT" sz="2200" b="1" dirty="0" err="1"/>
              <a:t>ffene</a:t>
            </a:r>
            <a:r>
              <a:rPr lang="de-AT" sz="2200" b="1" dirty="0"/>
              <a:t> Lehrstellen:</a:t>
            </a:r>
          </a:p>
          <a:p>
            <a:pPr marL="0" indent="0">
              <a:buNone/>
            </a:pPr>
            <a:r>
              <a:rPr lang="de-DE" sz="1600" dirty="0"/>
              <a:t>J</a:t>
            </a:r>
            <a:r>
              <a:rPr lang="de-AT" sz="1600" dirty="0"/>
              <a:t>a / Beginn im September 2025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de-DE" sz="2200" b="1" dirty="0"/>
              <a:t>L</a:t>
            </a:r>
            <a:r>
              <a:rPr lang="de-AT" sz="2200" b="1" dirty="0" err="1"/>
              <a:t>ehrlingsentschädigung</a:t>
            </a:r>
            <a:r>
              <a:rPr lang="de-AT" sz="2200" b="1" dirty="0"/>
              <a:t>:</a:t>
            </a:r>
          </a:p>
          <a:p>
            <a:r>
              <a:rPr lang="de-DE" sz="1600" dirty="0"/>
              <a:t>1. Lehrjahr: EUR 1.218,-</a:t>
            </a:r>
          </a:p>
          <a:p>
            <a:r>
              <a:rPr lang="de-DE" sz="1600" dirty="0"/>
              <a:t>2. Lehrjahr: EUR 1.522,50</a:t>
            </a:r>
          </a:p>
          <a:p>
            <a:r>
              <a:rPr lang="de-DE" sz="1600" dirty="0"/>
              <a:t>3. Lehrjahr: EUR 1.827,-</a:t>
            </a:r>
          </a:p>
          <a:p>
            <a:r>
              <a:rPr lang="de-DE" sz="1600" dirty="0"/>
              <a:t>4. Lehrjahr: EUR 2.131,50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5DEDFDA-AC9C-482E-9EE7-3EE35BD29DD6}" type="datetime1">
              <a:rPr lang="de-DE" smtClean="0">
                <a:latin typeface="Open Sans Condensed Light" charset="0"/>
                <a:ea typeface="Open Sans Condensed Light" charset="0"/>
                <a:cs typeface="Open Sans Condensed Light" charset="0"/>
              </a:rPr>
              <a:pPr/>
              <a:t>10.09.2024</a:t>
            </a:fld>
            <a:r>
              <a:rPr lang="de-DE">
                <a:latin typeface="Open Sans Condensed Light" charset="0"/>
                <a:ea typeface="Open Sans Condensed Light" charset="0"/>
                <a:cs typeface="Open Sans Condensed Light" charset="0"/>
              </a:rPr>
              <a:t> – © Donau Chemie Group, all rights reserved</a:t>
            </a:r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6050F1B-65DE-4A95-BB80-32B5B73020AE}"/>
              </a:ext>
            </a:extLst>
          </p:cNvPr>
          <p:cNvSpPr txBox="1"/>
          <p:nvPr/>
        </p:nvSpPr>
        <p:spPr>
          <a:xfrm>
            <a:off x="7340599" y="1117596"/>
            <a:ext cx="4707467" cy="385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200" b="1" dirty="0">
                <a:solidFill>
                  <a:srgbClr val="595959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Homepage:</a:t>
            </a:r>
          </a:p>
          <a:p>
            <a:pPr algn="r"/>
            <a:r>
              <a:rPr lang="de-DE" dirty="0">
                <a:hlinkClick r:id="rId2"/>
              </a:rPr>
              <a:t>www.donau-chemie.com</a:t>
            </a:r>
            <a:endParaRPr lang="de-DE" dirty="0"/>
          </a:p>
          <a:p>
            <a:pPr algn="r">
              <a:spcBef>
                <a:spcPts val="1200"/>
              </a:spcBef>
            </a:pPr>
            <a:r>
              <a:rPr lang="de-DE" sz="2200" b="1" dirty="0">
                <a:solidFill>
                  <a:srgbClr val="595959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Jobbörse:</a:t>
            </a:r>
          </a:p>
          <a:p>
            <a:pPr algn="r"/>
            <a:r>
              <a:rPr lang="de-DE" dirty="0">
                <a:hlinkClick r:id="rId3"/>
              </a:rPr>
              <a:t>https://www.donau-chemie-group.com/Karriere</a:t>
            </a:r>
            <a:r>
              <a:rPr lang="de-DE" dirty="0"/>
              <a:t> </a:t>
            </a:r>
          </a:p>
          <a:p>
            <a:pPr algn="r">
              <a:spcBef>
                <a:spcPts val="1200"/>
              </a:spcBef>
            </a:pPr>
            <a:r>
              <a:rPr lang="de-DE" sz="2200" b="1" dirty="0">
                <a:solidFill>
                  <a:srgbClr val="595959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Einblicke in die Lehrberufe:</a:t>
            </a:r>
          </a:p>
          <a:p>
            <a:pPr algn="r"/>
            <a:r>
              <a:rPr lang="de-AT" dirty="0">
                <a:hlinkClick r:id="rId4"/>
              </a:rPr>
              <a:t>https://www.donau-chemie-group.com/Karriere/Lehre/Einblicke-in-den-Job</a:t>
            </a:r>
            <a:endParaRPr lang="de-AT" dirty="0"/>
          </a:p>
          <a:p>
            <a:pPr algn="r">
              <a:lnSpc>
                <a:spcPct val="120000"/>
              </a:lnSpc>
              <a:spcBef>
                <a:spcPts val="1200"/>
              </a:spcBef>
            </a:pPr>
            <a:r>
              <a:rPr lang="de-DE" sz="2200" b="1" dirty="0">
                <a:solidFill>
                  <a:srgbClr val="595959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Ansprechperson:</a:t>
            </a:r>
          </a:p>
          <a:p>
            <a:pPr algn="r"/>
            <a:r>
              <a:rPr lang="de-DE" sz="1600" dirty="0">
                <a:solidFill>
                  <a:srgbClr val="595959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Viktoria Ugrinovich (</a:t>
            </a:r>
            <a:r>
              <a:rPr lang="de-DE" sz="1600" dirty="0">
                <a:solidFill>
                  <a:srgbClr val="595959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viktoria.ugrinovich@donau-chemie.com</a:t>
            </a:r>
            <a:r>
              <a:rPr lang="de-DE" sz="1600" dirty="0">
                <a:solidFill>
                  <a:srgbClr val="595959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oder 01/</a:t>
            </a:r>
            <a:r>
              <a:rPr lang="de-AT" sz="1600" dirty="0">
                <a:solidFill>
                  <a:srgbClr val="595959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711 47-1232)</a:t>
            </a:r>
            <a:endParaRPr lang="en-US" sz="1600" dirty="0">
              <a:solidFill>
                <a:srgbClr val="595959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algn="r"/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4285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rgbClr val="2F5597"/>
      </a:dk1>
      <a:lt1>
        <a:sysClr val="window" lastClr="FFFFFF"/>
      </a:lt1>
      <a:dk2>
        <a:srgbClr val="5F6469"/>
      </a:dk2>
      <a:lt2>
        <a:srgbClr val="EEEEEE"/>
      </a:lt2>
      <a:accent1>
        <a:srgbClr val="005697"/>
      </a:accent1>
      <a:accent2>
        <a:srgbClr val="DC661E"/>
      </a:accent2>
      <a:accent3>
        <a:srgbClr val="4A9BB1"/>
      </a:accent3>
      <a:accent4>
        <a:srgbClr val="009AD1"/>
      </a:accent4>
      <a:accent5>
        <a:srgbClr val="B5A129"/>
      </a:accent5>
      <a:accent6>
        <a:srgbClr val="004C84"/>
      </a:accent6>
      <a:hlink>
        <a:srgbClr val="005697"/>
      </a:hlink>
      <a:folHlink>
        <a:srgbClr val="DC661E"/>
      </a:folHlink>
    </a:clrScheme>
    <a:fontScheme name="DCG Font">
      <a:majorFont>
        <a:latin typeface="Open Sans Light"/>
        <a:ea typeface=""/>
        <a:cs typeface=""/>
      </a:majorFont>
      <a:minorFont>
        <a:latin typeface="Open San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73050" indent="-273050">
          <a:buClr>
            <a:schemeClr val="tx1"/>
          </a:buClr>
          <a:buFont typeface="Open Sans Condensed Light" panose="020B0306030504020204" pitchFamily="34" charset="0"/>
          <a:buChar char="»"/>
          <a:defRPr sz="2800" dirty="0" err="1" smtClean="0">
            <a:solidFill>
              <a:schemeClr val="tx2"/>
            </a:solidFill>
            <a:latin typeface="Open Sans Condensed Light" panose="020B0306030504020204" pitchFamily="34" charset="0"/>
            <a:ea typeface="Open Sans Condensed Light" panose="020B0306030504020204" pitchFamily="34" charset="0"/>
            <a:cs typeface="Open Sans Condensed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DCG_2020.potx" id="{F3F6EA91-DFD4-4A41-86E0-4280A45BBDBE}" vid="{E7ABAF00-AFFB-419D-BCCD-254F164A96F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B70B6AE17CF641A2D838267F1F1A22" ma:contentTypeVersion="0" ma:contentTypeDescription="Ein neues Dokument erstellen." ma:contentTypeScope="" ma:versionID="6812c9b9adc2b62085caa07480fe78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983e0577d04a2cefb2f11b5a297061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63E580-FDCA-4A76-8076-CF156CA92F23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8655921-D96E-469F-BC84-B3A217677A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FC06D5-DEEA-4912-8F30-A388485F22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PPT_DCG_2020 (2)</Template>
  <TotalTime>0</TotalTime>
  <Words>119</Words>
  <Application>Microsoft Office PowerPoint</Application>
  <PresentationFormat>Breitbild</PresentationFormat>
  <Paragraphs>25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Sans Light</vt:lpstr>
      <vt:lpstr>Open Sans Condensed Light</vt:lpstr>
      <vt:lpstr>Office</vt:lpstr>
      <vt:lpstr>Donau Chemie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Donau Chemie Group</dc:title>
  <dc:creator>Ugrinovich Viktoria</dc:creator>
  <cp:lastModifiedBy>Ugrinovich Viktoria</cp:lastModifiedBy>
  <cp:revision>1</cp:revision>
  <dcterms:created xsi:type="dcterms:W3CDTF">2024-09-10T06:39:40Z</dcterms:created>
  <dcterms:modified xsi:type="dcterms:W3CDTF">2024-09-10T06:45:01Z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0x01010012B70B6AE17CF641A2D838267F1F1A22</vt:lpwstr>
  </property>
</Properties>
</file>