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035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431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70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58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591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742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48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040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298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305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004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B680-18F3-495E-B086-403E18D944B4}" type="datetimeFigureOut">
              <a:rPr lang="de-AT" smtClean="0"/>
              <a:t>19.07.2023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3FF9-5672-4892-9967-E309C11E6A6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031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15159" y="0"/>
            <a:ext cx="12207159" cy="6837977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43570"/>
              </p:ext>
            </p:extLst>
          </p:nvPr>
        </p:nvGraphicFramePr>
        <p:xfrm>
          <a:off x="668014" y="1578903"/>
          <a:ext cx="11040511" cy="368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81000600" imgH="27003375" progId="AcroExch.Document.DC">
                  <p:embed/>
                </p:oleObj>
              </mc:Choice>
              <mc:Fallback>
                <p:oleObj name="Acrobat Document" r:id="rId3" imgW="81000600" imgH="27003375" progId="AcroExch.Document.DC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014" y="1578903"/>
                        <a:ext cx="11040511" cy="3680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18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9551" y="259087"/>
            <a:ext cx="1094825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BankGothic Lt BT" panose="020B0607020203060204" pitchFamily="34" charset="0"/>
              </a:rPr>
              <a:t>DU INTERESSIERST DICH FÜR DEN SPANNENDSTEN WERKSTOFF </a:t>
            </a:r>
          </a:p>
          <a:p>
            <a:r>
              <a:rPr lang="de-DE" sz="3000" b="1" dirty="0" smtClean="0">
                <a:latin typeface="BankGothic Lt BT" panose="020B0607020203060204" pitchFamily="34" charset="0"/>
              </a:rPr>
              <a:t>DER WELT?</a:t>
            </a:r>
            <a:endParaRPr lang="de-AT" sz="2500" b="1" dirty="0" smtClean="0">
              <a:latin typeface="BankGothic Lt BT" panose="020B0607020203060204" pitchFamily="34" charset="0"/>
            </a:endParaRPr>
          </a:p>
          <a:p>
            <a:r>
              <a:rPr lang="de-DE" sz="2500" dirty="0" smtClean="0"/>
              <a:t>					</a:t>
            </a:r>
            <a:r>
              <a:rPr lang="de-DE" sz="2500" dirty="0" smtClean="0">
                <a:latin typeface="BankGothic Lt BT" panose="020B0607020203060204" pitchFamily="34" charset="0"/>
              </a:rPr>
              <a:t>Dann starte deine Karriere </a:t>
            </a:r>
            <a:r>
              <a:rPr lang="de-DE" sz="2500" b="1" dirty="0" smtClean="0">
                <a:latin typeface="BankGothic Lt BT" panose="020B0607020203060204" pitchFamily="34" charset="0"/>
              </a:rPr>
              <a:t>JETZT!</a:t>
            </a:r>
          </a:p>
          <a:p>
            <a:r>
              <a:rPr lang="de-DE" sz="2500" dirty="0">
                <a:latin typeface="BankGothic Lt BT" panose="020B0607020203060204" pitchFamily="34" charset="0"/>
              </a:rPr>
              <a:t>	</a:t>
            </a:r>
            <a:r>
              <a:rPr lang="de-DE" sz="2500" dirty="0" smtClean="0">
                <a:latin typeface="BankGothic Lt BT" panose="020B0607020203060204" pitchFamily="34" charset="0"/>
              </a:rPr>
              <a:t>				… und werde Teil des </a:t>
            </a:r>
            <a:r>
              <a:rPr lang="de-DE" sz="2500" b="1" dirty="0" smtClean="0">
                <a:latin typeface="BankGothic Lt BT" panose="020B0607020203060204" pitchFamily="34" charset="0"/>
              </a:rPr>
              <a:t>#Teams</a:t>
            </a:r>
            <a:endParaRPr lang="de-AT" sz="2500" b="1" dirty="0" smtClean="0">
              <a:latin typeface="BankGothic Lt BT" panose="020B0607020203060204" pitchFamily="34" charset="0"/>
            </a:endParaRPr>
          </a:p>
          <a:p>
            <a:endParaRPr lang="de-AT" dirty="0" smtClean="0">
              <a:latin typeface="BankGothic Lt BT" panose="020B0607020203060204" pitchFamily="34" charset="0"/>
            </a:endParaRPr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7" name="Rechteck 6"/>
          <p:cNvSpPr/>
          <p:nvPr/>
        </p:nvSpPr>
        <p:spPr>
          <a:xfrm>
            <a:off x="0" y="6358759"/>
            <a:ext cx="12192000" cy="499240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37" y="2806261"/>
            <a:ext cx="4628715" cy="3385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18" y="2915146"/>
            <a:ext cx="3621722" cy="3095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feld 9"/>
          <p:cNvSpPr txBox="1"/>
          <p:nvPr/>
        </p:nvSpPr>
        <p:spPr>
          <a:xfrm rot="16200000">
            <a:off x="-667130" y="3479757"/>
            <a:ext cx="36456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dirty="0" smtClean="0"/>
              <a:t>#Team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95" y="6382163"/>
            <a:ext cx="1652164" cy="4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358759"/>
            <a:ext cx="12192000" cy="499240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/>
          <p:cNvSpPr txBox="1"/>
          <p:nvPr/>
        </p:nvSpPr>
        <p:spPr>
          <a:xfrm>
            <a:off x="560572" y="2024823"/>
            <a:ext cx="553542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Was wir dir bieten</a:t>
            </a:r>
            <a:endParaRPr lang="de-AT" sz="2200" b="1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</a:t>
            </a:r>
            <a:r>
              <a:rPr lang="de-DE" dirty="0" smtClean="0"/>
              <a:t>ohe Qualität der Ausbildung am Puls der 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bwechslungsreiche Aufgaben in motivierten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</a:t>
            </a:r>
            <a:r>
              <a:rPr lang="de-DE" dirty="0" smtClean="0"/>
              <a:t>icheres, familiäres Umfeld für deine 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</a:t>
            </a:r>
            <a:r>
              <a:rPr lang="de-DE" dirty="0" smtClean="0"/>
              <a:t>pannende Arbeit in unterschiedlichsten Projekten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</a:t>
            </a:r>
            <a:r>
              <a:rPr lang="de-DE" dirty="0" smtClean="0"/>
              <a:t>ervorragende Aus- und Weiterbildungsmöglichkeiten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Arbeit mit modernster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Zukunftssicherheit durch </a:t>
            </a:r>
            <a:r>
              <a:rPr lang="de-DE" dirty="0" err="1" smtClean="0"/>
              <a:t>Know-How</a:t>
            </a:r>
            <a:r>
              <a:rPr lang="de-DE" dirty="0" smtClean="0"/>
              <a:t> Vorsprung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</a:t>
            </a:r>
            <a:r>
              <a:rPr lang="de-DE" dirty="0" smtClean="0"/>
              <a:t>tabile Arbeitszeit sichert deine Freizeit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</a:t>
            </a:r>
            <a:r>
              <a:rPr lang="de-DE" dirty="0" smtClean="0"/>
              <a:t>inanzielle Unabhängigkeit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7865826" y="2483699"/>
            <a:ext cx="415800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500" dirty="0" smtClean="0"/>
          </a:p>
          <a:p>
            <a:r>
              <a:rPr lang="de-DE" sz="2200" b="1" dirty="0" smtClean="0"/>
              <a:t>Was solltest du mitbringen</a:t>
            </a:r>
            <a:endParaRPr lang="de-AT" sz="2200" b="1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Handwerkliches Geschick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Technisches Verständnis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Körperliche Belastbarkeit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Mathematische Fähigkeiten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Räumliche Vorstellungskraft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Genauigkeit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Teamfähigkeit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Motivation &amp; Begeisterungsfähigkeit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2" name="Rechteck 1"/>
          <p:cNvSpPr/>
          <p:nvPr/>
        </p:nvSpPr>
        <p:spPr>
          <a:xfrm>
            <a:off x="560572" y="287909"/>
            <a:ext cx="8867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latin typeface="BankGothic Lt BT" panose="020B0607020203060204" pitchFamily="34" charset="0"/>
              </a:rPr>
              <a:t>Deine Chance </a:t>
            </a:r>
            <a:r>
              <a:rPr lang="de-DE" sz="4000" b="1" dirty="0" smtClean="0">
                <a:latin typeface="BankGothic Lt BT" panose="020B0607020203060204" pitchFamily="34" charset="0"/>
              </a:rPr>
              <a:t>im </a:t>
            </a:r>
          </a:p>
          <a:p>
            <a:r>
              <a:rPr lang="de-DE" sz="4000" b="1" dirty="0" smtClean="0">
                <a:latin typeface="BankGothic Lt BT" panose="020B0607020203060204" pitchFamily="34" charset="0"/>
              </a:rPr>
              <a:t>#Team</a:t>
            </a:r>
            <a:endParaRPr lang="de-DE" sz="4000" b="1" dirty="0">
              <a:latin typeface="BankGothic Lt BT" panose="020B060702020306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42" y="294003"/>
            <a:ext cx="3108302" cy="2057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 rot="16200000">
            <a:off x="5365639" y="3808450"/>
            <a:ext cx="3613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BankGothic Lt BT" panose="020B0607020203060204" pitchFamily="34" charset="0"/>
              </a:rPr>
              <a:t>Deine </a:t>
            </a:r>
          </a:p>
          <a:p>
            <a:r>
              <a:rPr lang="de-DE" sz="2800" b="1" dirty="0" smtClean="0">
                <a:latin typeface="BankGothic Lt BT" panose="020B0607020203060204" pitchFamily="34" charset="0"/>
              </a:rPr>
              <a:t>EIGENSCHAFTEN</a:t>
            </a:r>
            <a:endParaRPr lang="de-DE" sz="2800" b="1" dirty="0">
              <a:latin typeface="BankGothic Lt BT" panose="020B060702020306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16200000">
            <a:off x="5650442" y="498110"/>
            <a:ext cx="1704109" cy="707887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5152131" y="-130192"/>
            <a:ext cx="270073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#Team</a:t>
            </a:r>
            <a:endParaRPr lang="de-AT" dirty="0" smtClean="0">
              <a:solidFill>
                <a:schemeClr val="bg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95" y="6382163"/>
            <a:ext cx="1652164" cy="4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358759"/>
            <a:ext cx="12192000" cy="499240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560572" y="329948"/>
            <a:ext cx="6003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>
                <a:latin typeface="BankGothic Lt BT" panose="020B0607020203060204" pitchFamily="34" charset="0"/>
              </a:rPr>
              <a:t>Deine </a:t>
            </a:r>
            <a:br>
              <a:rPr lang="de-DE" sz="4000" b="1" dirty="0" smtClean="0">
                <a:latin typeface="BankGothic Lt BT" panose="020B0607020203060204" pitchFamily="34" charset="0"/>
              </a:rPr>
            </a:br>
            <a:r>
              <a:rPr lang="de-DE" sz="4000" b="1" dirty="0" smtClean="0">
                <a:latin typeface="BankGothic Lt BT" panose="020B0607020203060204" pitchFamily="34" charset="0"/>
              </a:rPr>
              <a:t>Ausbildung</a:t>
            </a:r>
            <a:endParaRPr lang="de-DE" sz="4000" b="1" dirty="0">
              <a:latin typeface="BankGothic Lt BT" panose="020B060702020306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60571" y="1825129"/>
            <a:ext cx="6124007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Wie setzt sich deine Ausbildung zusammen</a:t>
            </a:r>
            <a:endParaRPr lang="de-AT" sz="2200" b="1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sz="2000" b="1" dirty="0" smtClean="0"/>
              <a:t>Grundmodul – 2 Jahre</a:t>
            </a:r>
          </a:p>
          <a:p>
            <a:r>
              <a:rPr lang="de-DE" dirty="0" smtClean="0"/>
              <a:t>DU eignest dir Basis-</a:t>
            </a:r>
            <a:r>
              <a:rPr lang="de-DE" dirty="0" err="1" smtClean="0"/>
              <a:t>Know-How</a:t>
            </a:r>
            <a:r>
              <a:rPr lang="de-DE" dirty="0" smtClean="0"/>
              <a:t> in der Metalltechnik an. In dieser Zeit suchst DU dir gemeinsam mit deinem Lehrlingsbeauftragten aus möglichen Hauptmodulen das für DICH spannendste aus. </a:t>
            </a:r>
          </a:p>
          <a:p>
            <a:endParaRPr lang="de-DE" dirty="0"/>
          </a:p>
          <a:p>
            <a:pPr>
              <a:spcAft>
                <a:spcPts val="1200"/>
              </a:spcAft>
            </a:pPr>
            <a:r>
              <a:rPr lang="de-DE" sz="2000" b="1" dirty="0" smtClean="0"/>
              <a:t>Hauptmodul – 1,5 Jahre</a:t>
            </a:r>
          </a:p>
          <a:p>
            <a:r>
              <a:rPr lang="de-DE" dirty="0" smtClean="0"/>
              <a:t>Nach dieser Zeit kannst DU bereits zur Lehrabschlussprüfung antreten. Wenn DU clever bist, solltest DU aber die Chance nutzen und danach noch ein Spezialmodul oder ein weiteres Hauptmodul absolvieren.</a:t>
            </a:r>
          </a:p>
          <a:p>
            <a:endParaRPr lang="de-DE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7157545" y="4051160"/>
            <a:ext cx="475154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b="1" dirty="0" smtClean="0"/>
              <a:t>Spezialmodul – 0,5 Jahre</a:t>
            </a:r>
          </a:p>
          <a:p>
            <a:r>
              <a:rPr lang="de-DE" dirty="0" smtClean="0"/>
              <a:t>Dieses dauert nur ein halbes Jahr und macht Dich zum besonders flexiblen Metalltechnik-Profi, dem alle Türen in der Job-Zukunft offen stehen!</a:t>
            </a:r>
          </a:p>
          <a:p>
            <a:endParaRPr lang="de-DE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45" y="813763"/>
            <a:ext cx="4044093" cy="2707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hteck 13"/>
          <p:cNvSpPr/>
          <p:nvPr/>
        </p:nvSpPr>
        <p:spPr>
          <a:xfrm rot="16200000">
            <a:off x="5589932" y="558621"/>
            <a:ext cx="1825129" cy="707887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 rot="16200000">
            <a:off x="5152131" y="-138505"/>
            <a:ext cx="270073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#Team</a:t>
            </a:r>
            <a:endParaRPr lang="de-AT" dirty="0" smtClean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95" y="6382163"/>
            <a:ext cx="1652164" cy="4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358759"/>
            <a:ext cx="12192000" cy="499240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560572" y="329948"/>
            <a:ext cx="6003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 smtClean="0">
                <a:latin typeface="BankGothic Lt BT" panose="020B0607020203060204" pitchFamily="34" charset="0"/>
              </a:rPr>
              <a:t>Deine </a:t>
            </a:r>
            <a:br>
              <a:rPr lang="de-DE" sz="4000" b="1" dirty="0" smtClean="0">
                <a:latin typeface="BankGothic Lt BT" panose="020B0607020203060204" pitchFamily="34" charset="0"/>
              </a:rPr>
            </a:br>
            <a:r>
              <a:rPr lang="de-DE" sz="4000" b="1" dirty="0" smtClean="0">
                <a:latin typeface="BankGothic Lt BT" panose="020B0607020203060204" pitchFamily="34" charset="0"/>
              </a:rPr>
              <a:t>Ausbildung</a:t>
            </a:r>
            <a:endParaRPr lang="de-DE" sz="4000" b="1" dirty="0">
              <a:latin typeface="BankGothic Lt BT" panose="020B060702020306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04850" y="4211227"/>
            <a:ext cx="36759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 smtClean="0"/>
              <a:t>Lehrlingseinkommen 2023</a:t>
            </a:r>
          </a:p>
          <a:p>
            <a:pPr marL="342900" indent="-342900">
              <a:buAutoNum type="arabicPeriod"/>
            </a:pPr>
            <a:r>
              <a:rPr lang="de-DE" dirty="0" smtClean="0"/>
              <a:t>Lehrjahr ………. €    800,00</a:t>
            </a:r>
          </a:p>
          <a:p>
            <a:pPr marL="342900" indent="-342900">
              <a:buAutoNum type="arabicPeriod"/>
            </a:pPr>
            <a:r>
              <a:rPr lang="de-DE" dirty="0" smtClean="0"/>
              <a:t>Lehrjahr ………. € 1.000,00</a:t>
            </a:r>
          </a:p>
          <a:p>
            <a:pPr marL="342900" indent="-342900">
              <a:buAutoNum type="arabicPeriod"/>
            </a:pPr>
            <a:r>
              <a:rPr lang="de-DE" dirty="0" smtClean="0"/>
              <a:t>Lehrjahr ………. € 1.300,00</a:t>
            </a:r>
          </a:p>
          <a:p>
            <a:pPr marL="342900" indent="-342900">
              <a:buAutoNum type="arabicPeriod"/>
            </a:pPr>
            <a:r>
              <a:rPr lang="de-DE" dirty="0" smtClean="0"/>
              <a:t>Lehrjahr ………. € 1.750,00</a:t>
            </a:r>
          </a:p>
          <a:p>
            <a:endParaRPr lang="de-DE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4" name="Rechteck 13"/>
          <p:cNvSpPr/>
          <p:nvPr/>
        </p:nvSpPr>
        <p:spPr>
          <a:xfrm rot="16200000">
            <a:off x="5589932" y="558621"/>
            <a:ext cx="1825129" cy="707887"/>
          </a:xfrm>
          <a:prstGeom prst="rect">
            <a:avLst/>
          </a:prstGeom>
          <a:solidFill>
            <a:srgbClr val="004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 rot="16200000">
            <a:off x="5549184" y="366612"/>
            <a:ext cx="190662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</a:rPr>
              <a:t>#Team</a:t>
            </a:r>
            <a:endParaRPr lang="de-AT" dirty="0" smtClean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79" y="1153220"/>
            <a:ext cx="4044093" cy="2798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feld 14"/>
          <p:cNvSpPr txBox="1"/>
          <p:nvPr/>
        </p:nvSpPr>
        <p:spPr>
          <a:xfrm>
            <a:off x="560571" y="1825129"/>
            <a:ext cx="643309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 smtClean="0"/>
              <a:t>Hauptmodul – 1,5 Jahre</a:t>
            </a:r>
          </a:p>
          <a:p>
            <a:r>
              <a:rPr lang="de-DE" dirty="0" smtClean="0"/>
              <a:t>Metallbau – und Blechtechnik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Du fertigst Blech- und Metallbauteile an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Du baust und montierst Konstruktionen wie z.B.: Blechgehäuse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Du stellst Schallschutz-, Wärmeschutz- und Brandschutzelemente her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Du montierst elektrische, pneumatische und hydraulische Antriebe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spcAft>
                <a:spcPts val="1200"/>
              </a:spcAft>
            </a:pPr>
            <a:r>
              <a:rPr lang="de-DE" b="1" dirty="0" smtClean="0"/>
              <a:t>Spezialmodul – 0,5 Jahre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Konstruktionstechnik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Automatisierungstechnik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Digitale Fertigungstechnik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Prozess- und Projektmanagement</a:t>
            </a:r>
            <a:endParaRPr lang="de-DE" dirty="0"/>
          </a:p>
          <a:p>
            <a:pPr>
              <a:spcAft>
                <a:spcPts val="1200"/>
              </a:spcAft>
            </a:pPr>
            <a:endParaRPr lang="de-DE" b="1" dirty="0" smtClean="0"/>
          </a:p>
          <a:p>
            <a:pPr>
              <a:spcAft>
                <a:spcPts val="1200"/>
              </a:spcAft>
            </a:pPr>
            <a:endParaRPr lang="de-DE" b="1" dirty="0" smtClean="0"/>
          </a:p>
          <a:p>
            <a:pPr>
              <a:spcAft>
                <a:spcPts val="1200"/>
              </a:spcAft>
            </a:pPr>
            <a:endParaRPr lang="de-DE" b="1" dirty="0" smtClean="0"/>
          </a:p>
          <a:p>
            <a:pPr>
              <a:spcAft>
                <a:spcPts val="1200"/>
              </a:spcAft>
            </a:pPr>
            <a:endParaRPr lang="de-DE" b="1" dirty="0"/>
          </a:p>
          <a:p>
            <a:endParaRPr lang="de-DE" dirty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95" y="6382163"/>
            <a:ext cx="1652164" cy="4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Breitbild</PresentationFormat>
  <Paragraphs>76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BankGothic Lt BT</vt:lpstr>
      <vt:lpstr>Calibri</vt:lpstr>
      <vt:lpstr>Calibri Light</vt:lpstr>
      <vt:lpstr>Wingdings</vt:lpstr>
      <vt:lpstr>Office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Iris Mück (Metallbau-Schinnerl)</dc:creator>
  <cp:lastModifiedBy>Iris Mück (Metallbau-Schinnerl)</cp:lastModifiedBy>
  <cp:revision>16</cp:revision>
  <dcterms:created xsi:type="dcterms:W3CDTF">2019-09-26T07:44:33Z</dcterms:created>
  <dcterms:modified xsi:type="dcterms:W3CDTF">2023-07-19T07:12:03Z</dcterms:modified>
</cp:coreProperties>
</file>