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Telegraf" panose="020B0604020202020204" charset="0"/>
      <p:regular r:id="rId11"/>
    </p:embeddedFont>
    <p:embeddedFont>
      <p:font typeface="Telegra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6" y="-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.svg"/><Relationship Id="rId5" Type="http://schemas.openxmlformats.org/officeDocument/2006/relationships/image" Target="../media/image27.sv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20299"/>
            <a:ext cx="18288000" cy="401075"/>
            <a:chOff x="0" y="0"/>
            <a:chExt cx="4816593" cy="1996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9689"/>
            </a:xfrm>
            <a:custGeom>
              <a:avLst/>
              <a:gdLst/>
              <a:ahLst/>
              <a:cxnLst/>
              <a:rect l="l" t="t" r="r" b="b"/>
              <a:pathLst>
                <a:path w="4816592" h="199689">
                  <a:moveTo>
                    <a:pt x="0" y="0"/>
                  </a:moveTo>
                  <a:lnTo>
                    <a:pt x="4816592" y="0"/>
                  </a:lnTo>
                  <a:lnTo>
                    <a:pt x="4816592" y="199689"/>
                  </a:lnTo>
                  <a:lnTo>
                    <a:pt x="0" y="199689"/>
                  </a:lnTo>
                  <a:close/>
                </a:path>
              </a:pathLst>
            </a:custGeom>
            <a:solidFill>
              <a:srgbClr val="50AF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56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3301675" y="-3097916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78744" y="-3097916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91795" y="656896"/>
            <a:ext cx="7432786" cy="1941815"/>
          </a:xfrm>
          <a:custGeom>
            <a:avLst/>
            <a:gdLst/>
            <a:ahLst/>
            <a:cxnLst/>
            <a:rect l="l" t="t" r="r" b="b"/>
            <a:pathLst>
              <a:path w="7432786" h="1941815">
                <a:moveTo>
                  <a:pt x="0" y="0"/>
                </a:moveTo>
                <a:lnTo>
                  <a:pt x="7432786" y="0"/>
                </a:lnTo>
                <a:lnTo>
                  <a:pt x="7432786" y="1941815"/>
                </a:lnTo>
                <a:lnTo>
                  <a:pt x="0" y="1941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157" y="4222858"/>
            <a:ext cx="4761180" cy="3564934"/>
          </a:xfrm>
          <a:custGeom>
            <a:avLst/>
            <a:gdLst/>
            <a:ahLst/>
            <a:cxnLst/>
            <a:rect l="l" t="t" r="r" b="b"/>
            <a:pathLst>
              <a:path w="4761180" h="3564934">
                <a:moveTo>
                  <a:pt x="0" y="0"/>
                </a:moveTo>
                <a:lnTo>
                  <a:pt x="4761180" y="0"/>
                </a:lnTo>
                <a:lnTo>
                  <a:pt x="4761180" y="3564934"/>
                </a:lnTo>
                <a:lnTo>
                  <a:pt x="0" y="3564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40588" y="4222858"/>
            <a:ext cx="4761180" cy="3564934"/>
          </a:xfrm>
          <a:custGeom>
            <a:avLst/>
            <a:gdLst/>
            <a:ahLst/>
            <a:cxnLst/>
            <a:rect l="l" t="t" r="r" b="b"/>
            <a:pathLst>
              <a:path w="4761180" h="3564934">
                <a:moveTo>
                  <a:pt x="0" y="0"/>
                </a:moveTo>
                <a:lnTo>
                  <a:pt x="4761180" y="0"/>
                </a:lnTo>
                <a:lnTo>
                  <a:pt x="4761180" y="3564934"/>
                </a:lnTo>
                <a:lnTo>
                  <a:pt x="0" y="3564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620" r="-1649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572100" y="2620634"/>
            <a:ext cx="18360576" cy="15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8"/>
              </a:lnSpc>
            </a:pPr>
            <a:r>
              <a:rPr lang="en-US" sz="8255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HERZLICH WILLKOMMEN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4157" y="7902092"/>
            <a:ext cx="3055739" cy="18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Werk Trasdorf</a:t>
            </a:r>
          </a:p>
          <a:p>
            <a:pPr algn="just">
              <a:lnSpc>
                <a:spcPts val="2240"/>
              </a:lnSpc>
            </a:pPr>
            <a:endParaRPr lang="en-US" sz="2500" b="1" dirty="0">
              <a:solidFill>
                <a:srgbClr val="FFFFFF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just">
              <a:lnSpc>
                <a:spcPts val="2240"/>
              </a:lnSpc>
            </a:pPr>
            <a:r>
              <a:rPr lang="en-US" sz="1600" b="1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Gewerbepark</a:t>
            </a: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1,</a:t>
            </a:r>
          </a:p>
          <a:p>
            <a:pPr algn="just">
              <a:lnSpc>
                <a:spcPts val="2240"/>
              </a:lnSpc>
            </a:pP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3452 Trasdorf</a:t>
            </a:r>
          </a:p>
          <a:p>
            <a:pPr algn="just">
              <a:lnSpc>
                <a:spcPts val="2240"/>
              </a:lnSpc>
            </a:pP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Tel. +43 (0) 2275 41 11 0</a:t>
            </a:r>
          </a:p>
          <a:p>
            <a:pPr algn="just">
              <a:lnSpc>
                <a:spcPts val="2240"/>
              </a:lnSpc>
            </a:pP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trasdorf@gerhard-rauch.at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82400" y="7902092"/>
            <a:ext cx="3219369" cy="184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Werk Wien</a:t>
            </a:r>
          </a:p>
          <a:p>
            <a:pPr algn="r">
              <a:lnSpc>
                <a:spcPts val="2240"/>
              </a:lnSpc>
            </a:pPr>
            <a:endParaRPr lang="en-US" sz="2500" b="1" dirty="0">
              <a:solidFill>
                <a:srgbClr val="FFFFFF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r">
              <a:lnSpc>
                <a:spcPts val="2240"/>
              </a:lnSpc>
            </a:pPr>
            <a:r>
              <a:rPr lang="en-US" sz="1600" b="1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Eitnergasse</a:t>
            </a: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9,</a:t>
            </a:r>
          </a:p>
          <a:p>
            <a:pPr algn="r">
              <a:lnSpc>
                <a:spcPts val="2240"/>
              </a:lnSpc>
            </a:pP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1230 Wien</a:t>
            </a:r>
          </a:p>
          <a:p>
            <a:pPr algn="r">
              <a:lnSpc>
                <a:spcPts val="2240"/>
              </a:lnSpc>
            </a:pP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Tel. +43 (0) 1 865 27 27 0</a:t>
            </a:r>
          </a:p>
          <a:p>
            <a:pPr algn="r">
              <a:lnSpc>
                <a:spcPts val="2240"/>
              </a:lnSpc>
            </a:pPr>
            <a:r>
              <a:rPr lang="en-US" sz="16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wien@gerhard-rauch.at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99222" y="8916890"/>
            <a:ext cx="5217932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www.gerhard-rauch.at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3117" y="4912346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453139" y="367949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0447531" y="1883232"/>
            <a:ext cx="5799003" cy="7136180"/>
            <a:chOff x="0" y="0"/>
            <a:chExt cx="1527309" cy="18794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7309" cy="1879488"/>
            </a:xfrm>
            <a:custGeom>
              <a:avLst/>
              <a:gdLst/>
              <a:ahLst/>
              <a:cxnLst/>
              <a:rect l="l" t="t" r="r" b="b"/>
              <a:pathLst>
                <a:path w="1527309" h="1879488">
                  <a:moveTo>
                    <a:pt x="0" y="0"/>
                  </a:moveTo>
                  <a:lnTo>
                    <a:pt x="1527309" y="0"/>
                  </a:lnTo>
                  <a:lnTo>
                    <a:pt x="1527309" y="1879488"/>
                  </a:lnTo>
                  <a:lnTo>
                    <a:pt x="0" y="1879488"/>
                  </a:lnTo>
                  <a:close/>
                </a:path>
              </a:pathLst>
            </a:custGeom>
            <a:gradFill rotWithShape="1">
              <a:gsLst>
                <a:gs pos="0">
                  <a:srgbClr val="226214">
                    <a:alpha val="100000"/>
                  </a:srgbClr>
                </a:gs>
                <a:gs pos="100000">
                  <a:srgbClr val="43CC25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527309" cy="1936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274581" y="1028700"/>
            <a:ext cx="5984719" cy="7280427"/>
            <a:chOff x="0" y="0"/>
            <a:chExt cx="944975" cy="11495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4975" cy="1149564"/>
            </a:xfrm>
            <a:custGeom>
              <a:avLst/>
              <a:gdLst/>
              <a:ahLst/>
              <a:cxnLst/>
              <a:rect l="l" t="t" r="r" b="b"/>
              <a:pathLst>
                <a:path w="944975" h="1149564">
                  <a:moveTo>
                    <a:pt x="0" y="0"/>
                  </a:moveTo>
                  <a:lnTo>
                    <a:pt x="944975" y="0"/>
                  </a:lnTo>
                  <a:lnTo>
                    <a:pt x="944975" y="1149564"/>
                  </a:lnTo>
                  <a:lnTo>
                    <a:pt x="0" y="1149564"/>
                  </a:lnTo>
                  <a:close/>
                </a:path>
              </a:pathLst>
            </a:custGeom>
            <a:blipFill>
              <a:blip r:embed="rId4"/>
              <a:stretch>
                <a:fillRect t="-11690" b="-11690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502324"/>
            <a:ext cx="7435957" cy="1941815"/>
          </a:xfrm>
          <a:custGeom>
            <a:avLst/>
            <a:gdLst/>
            <a:ahLst/>
            <a:cxnLst/>
            <a:rect l="l" t="t" r="r" b="b"/>
            <a:pathLst>
              <a:path w="7435957" h="1941815">
                <a:moveTo>
                  <a:pt x="0" y="0"/>
                </a:moveTo>
                <a:lnTo>
                  <a:pt x="7435957" y="0"/>
                </a:lnTo>
                <a:lnTo>
                  <a:pt x="7435957" y="1941815"/>
                </a:lnTo>
                <a:lnTo>
                  <a:pt x="0" y="19418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9822" y="3459141"/>
            <a:ext cx="5218414" cy="11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7"/>
              </a:lnSpc>
            </a:pPr>
            <a:r>
              <a:rPr lang="en-US" sz="6426" b="1" dirty="0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ÜBER UNS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1337" y="4883211"/>
            <a:ext cx="8322663" cy="435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1970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Gründung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in Wien </a:t>
            </a:r>
          </a:p>
          <a:p>
            <a:pPr algn="l">
              <a:lnSpc>
                <a:spcPts val="4339"/>
              </a:lnSpc>
            </a:pP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     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durch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Gerhard Rauch</a:t>
            </a: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1995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zweiter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Standort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in Trasdorf, NÖ</a:t>
            </a: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11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Abteilungen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(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z.B.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CNC-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Drehen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</a:t>
            </a: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CNC-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Fräsen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Hartdrehen,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Rundschleifen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Drahterodieren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...) </a:t>
            </a: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über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80 Maschinen </a:t>
            </a: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12 </a:t>
            </a:r>
            <a:r>
              <a:rPr lang="en-US" sz="30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Lehrlinge</a:t>
            </a:r>
            <a:r>
              <a:rPr lang="en-US" sz="30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5853" y="-2491197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2703538" y="-611472"/>
            <a:ext cx="5584462" cy="11884595"/>
            <a:chOff x="0" y="0"/>
            <a:chExt cx="1470805" cy="31300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70805" cy="3130099"/>
            </a:xfrm>
            <a:custGeom>
              <a:avLst/>
              <a:gdLst/>
              <a:ahLst/>
              <a:cxnLst/>
              <a:rect l="l" t="t" r="r" b="b"/>
              <a:pathLst>
                <a:path w="1470805" h="3130099">
                  <a:moveTo>
                    <a:pt x="0" y="0"/>
                  </a:moveTo>
                  <a:lnTo>
                    <a:pt x="1470805" y="0"/>
                  </a:lnTo>
                  <a:lnTo>
                    <a:pt x="1470805" y="3130099"/>
                  </a:lnTo>
                  <a:lnTo>
                    <a:pt x="0" y="3130099"/>
                  </a:lnTo>
                  <a:close/>
                </a:path>
              </a:pathLst>
            </a:custGeom>
            <a:gradFill rotWithShape="1">
              <a:gsLst>
                <a:gs pos="0">
                  <a:srgbClr val="226214">
                    <a:alpha val="100000"/>
                  </a:srgbClr>
                </a:gs>
                <a:gs pos="100000">
                  <a:srgbClr val="43CC25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470805" cy="3187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2037419"/>
            <a:ext cx="4284878" cy="3039681"/>
            <a:chOff x="0" y="0"/>
            <a:chExt cx="1197079" cy="8492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7079" cy="849205"/>
            </a:xfrm>
            <a:custGeom>
              <a:avLst/>
              <a:gdLst/>
              <a:ahLst/>
              <a:cxnLst/>
              <a:rect l="l" t="t" r="r" b="b"/>
              <a:pathLst>
                <a:path w="1197079" h="849205">
                  <a:moveTo>
                    <a:pt x="0" y="0"/>
                  </a:moveTo>
                  <a:lnTo>
                    <a:pt x="1197079" y="0"/>
                  </a:lnTo>
                  <a:lnTo>
                    <a:pt x="1197079" y="849205"/>
                  </a:lnTo>
                  <a:lnTo>
                    <a:pt x="0" y="849205"/>
                  </a:lnTo>
                  <a:close/>
                </a:path>
              </a:pathLst>
            </a:custGeom>
            <a:blipFill>
              <a:blip r:embed="rId4"/>
              <a:stretch>
                <a:fillRect l="-1454" t="-7526" r="-13172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617730" y="2037419"/>
            <a:ext cx="4284878" cy="3039681"/>
            <a:chOff x="0" y="0"/>
            <a:chExt cx="1197079" cy="8492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7079" cy="849205"/>
            </a:xfrm>
            <a:custGeom>
              <a:avLst/>
              <a:gdLst/>
              <a:ahLst/>
              <a:cxnLst/>
              <a:rect l="l" t="t" r="r" b="b"/>
              <a:pathLst>
                <a:path w="1197079" h="849205">
                  <a:moveTo>
                    <a:pt x="0" y="0"/>
                  </a:moveTo>
                  <a:lnTo>
                    <a:pt x="1197079" y="0"/>
                  </a:lnTo>
                  <a:lnTo>
                    <a:pt x="1197079" y="849205"/>
                  </a:lnTo>
                  <a:lnTo>
                    <a:pt x="0" y="849205"/>
                  </a:lnTo>
                  <a:close/>
                </a:path>
              </a:pathLst>
            </a:custGeom>
            <a:blipFill>
              <a:blip r:embed="rId5"/>
              <a:stretch>
                <a:fillRect l="-3156" r="-3156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5190084" y="7631720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28700" y="1028700"/>
            <a:ext cx="7435957" cy="1941815"/>
          </a:xfrm>
          <a:custGeom>
            <a:avLst/>
            <a:gdLst/>
            <a:ahLst/>
            <a:cxnLst/>
            <a:rect l="l" t="t" r="r" b="b"/>
            <a:pathLst>
              <a:path w="7435957" h="1941815">
                <a:moveTo>
                  <a:pt x="0" y="0"/>
                </a:moveTo>
                <a:lnTo>
                  <a:pt x="7435957" y="0"/>
                </a:lnTo>
                <a:lnTo>
                  <a:pt x="7435957" y="1941815"/>
                </a:lnTo>
                <a:lnTo>
                  <a:pt x="0" y="19418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144000" y="5458810"/>
            <a:ext cx="4284878" cy="3039681"/>
            <a:chOff x="0" y="0"/>
            <a:chExt cx="1197079" cy="8492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7079" cy="849205"/>
            </a:xfrm>
            <a:custGeom>
              <a:avLst/>
              <a:gdLst/>
              <a:ahLst/>
              <a:cxnLst/>
              <a:rect l="l" t="t" r="r" b="b"/>
              <a:pathLst>
                <a:path w="1197079" h="849205">
                  <a:moveTo>
                    <a:pt x="0" y="0"/>
                  </a:moveTo>
                  <a:lnTo>
                    <a:pt x="1197079" y="0"/>
                  </a:lnTo>
                  <a:lnTo>
                    <a:pt x="1197079" y="849205"/>
                  </a:lnTo>
                  <a:lnTo>
                    <a:pt x="0" y="849205"/>
                  </a:lnTo>
                  <a:close/>
                </a:path>
              </a:pathLst>
            </a:custGeom>
            <a:blipFill>
              <a:blip r:embed="rId7"/>
              <a:stretch>
                <a:fillRect l="-3301" r="-3301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3617730" y="5458810"/>
            <a:ext cx="4284878" cy="3039681"/>
            <a:chOff x="0" y="0"/>
            <a:chExt cx="1197079" cy="8492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97079" cy="849205"/>
            </a:xfrm>
            <a:custGeom>
              <a:avLst/>
              <a:gdLst/>
              <a:ahLst/>
              <a:cxnLst/>
              <a:rect l="l" t="t" r="r" b="b"/>
              <a:pathLst>
                <a:path w="1197079" h="849205">
                  <a:moveTo>
                    <a:pt x="0" y="0"/>
                  </a:moveTo>
                  <a:lnTo>
                    <a:pt x="1197079" y="0"/>
                  </a:lnTo>
                  <a:lnTo>
                    <a:pt x="1197079" y="849205"/>
                  </a:lnTo>
                  <a:lnTo>
                    <a:pt x="0" y="849205"/>
                  </a:lnTo>
                  <a:close/>
                </a:path>
              </a:pathLst>
            </a:custGeom>
            <a:blipFill>
              <a:blip r:embed="rId8"/>
              <a:stretch>
                <a:fillRect t="-2861" b="-2861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3797608"/>
            <a:ext cx="7435957" cy="44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3"/>
              </a:lnSpc>
            </a:pPr>
            <a:r>
              <a:rPr lang="en-US" sz="3126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FERTIGUNG UND HERSTELLUNG VON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9256" y="4610100"/>
            <a:ext cx="6760801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Kleinserien und Sonderteilen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9256" y="6892926"/>
            <a:ext cx="7163925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Folienstanzmaschinen und -werkzeugen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8324" y="5313363"/>
            <a:ext cx="6760801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u.a. für die Automobil- und Raumfahrtindustrie und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Medizintechnik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8324" y="7600951"/>
            <a:ext cx="6760801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für die Produktion von Foliendeckeln für die Verpackungsindustrie (Joghurt, Tiernahrung)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9703" y="7830571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977338" y="6570856"/>
            <a:ext cx="19824621" cy="4357631"/>
            <a:chOff x="0" y="0"/>
            <a:chExt cx="5221299" cy="11476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21300" cy="1147689"/>
            </a:xfrm>
            <a:custGeom>
              <a:avLst/>
              <a:gdLst/>
              <a:ahLst/>
              <a:cxnLst/>
              <a:rect l="l" t="t" r="r" b="b"/>
              <a:pathLst>
                <a:path w="5221300" h="1147689">
                  <a:moveTo>
                    <a:pt x="0" y="0"/>
                  </a:moveTo>
                  <a:lnTo>
                    <a:pt x="5221300" y="0"/>
                  </a:lnTo>
                  <a:lnTo>
                    <a:pt x="5221300" y="1147689"/>
                  </a:lnTo>
                  <a:lnTo>
                    <a:pt x="0" y="11476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221299" cy="1204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6535" y="4305092"/>
            <a:ext cx="3007756" cy="30077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9BB5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27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38363" y="4305092"/>
            <a:ext cx="2923566" cy="2923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9BB5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27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903101" y="4305092"/>
            <a:ext cx="2950620" cy="29506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9BB5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27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28700" y="2043000"/>
            <a:ext cx="6576441" cy="1718095"/>
          </a:xfrm>
          <a:custGeom>
            <a:avLst/>
            <a:gdLst/>
            <a:ahLst/>
            <a:cxnLst/>
            <a:rect l="l" t="t" r="r" b="b"/>
            <a:pathLst>
              <a:path w="6576441" h="1718095">
                <a:moveTo>
                  <a:pt x="0" y="0"/>
                </a:moveTo>
                <a:lnTo>
                  <a:pt x="6576441" y="0"/>
                </a:lnTo>
                <a:lnTo>
                  <a:pt x="6576441" y="1718095"/>
                </a:lnTo>
                <a:lnTo>
                  <a:pt x="0" y="1718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61384" y="-2211016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1"/>
                </a:lnTo>
                <a:lnTo>
                  <a:pt x="0" y="61958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379301" y="4770479"/>
            <a:ext cx="1702225" cy="2076982"/>
          </a:xfrm>
          <a:custGeom>
            <a:avLst/>
            <a:gdLst/>
            <a:ahLst/>
            <a:cxnLst/>
            <a:rect l="l" t="t" r="r" b="b"/>
            <a:pathLst>
              <a:path w="1702225" h="2076982">
                <a:moveTo>
                  <a:pt x="0" y="0"/>
                </a:moveTo>
                <a:lnTo>
                  <a:pt x="1702225" y="0"/>
                </a:lnTo>
                <a:lnTo>
                  <a:pt x="1702225" y="2076982"/>
                </a:lnTo>
                <a:lnTo>
                  <a:pt x="0" y="2076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406309" y="4656604"/>
            <a:ext cx="2188070" cy="2188070"/>
          </a:xfrm>
          <a:custGeom>
            <a:avLst/>
            <a:gdLst/>
            <a:ahLst/>
            <a:cxnLst/>
            <a:rect l="l" t="t" r="r" b="b"/>
            <a:pathLst>
              <a:path w="2188070" h="2188070">
                <a:moveTo>
                  <a:pt x="0" y="0"/>
                </a:moveTo>
                <a:lnTo>
                  <a:pt x="2188070" y="0"/>
                </a:lnTo>
                <a:lnTo>
                  <a:pt x="2188070" y="2188070"/>
                </a:lnTo>
                <a:lnTo>
                  <a:pt x="0" y="2188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543776" y="4856780"/>
            <a:ext cx="1669270" cy="1904379"/>
          </a:xfrm>
          <a:custGeom>
            <a:avLst/>
            <a:gdLst/>
            <a:ahLst/>
            <a:cxnLst/>
            <a:rect l="l" t="t" r="r" b="b"/>
            <a:pathLst>
              <a:path w="1669270" h="1904379">
                <a:moveTo>
                  <a:pt x="0" y="0"/>
                </a:moveTo>
                <a:lnTo>
                  <a:pt x="1669271" y="0"/>
                </a:lnTo>
                <a:lnTo>
                  <a:pt x="1669271" y="1904379"/>
                </a:lnTo>
                <a:lnTo>
                  <a:pt x="0" y="19043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942940"/>
            <a:ext cx="12403202" cy="920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3"/>
              </a:lnSpc>
              <a:spcBef>
                <a:spcPct val="0"/>
              </a:spcBef>
            </a:pPr>
            <a:r>
              <a:rPr lang="en-US" sz="6426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LEHRE BEI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74419" y="7660045"/>
            <a:ext cx="2711988" cy="43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5"/>
              </a:lnSpc>
              <a:spcBef>
                <a:spcPct val="0"/>
              </a:spcBef>
            </a:pPr>
            <a:r>
              <a:rPr lang="en-US" sz="2995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LEHRBERUF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4000" y="8379622"/>
            <a:ext cx="5992827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Fachmann/Fachfrau im Beruf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Metalltechnik/Werkzeugbautechnik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44152" y="7616302"/>
            <a:ext cx="2711988" cy="43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5"/>
              </a:lnSpc>
              <a:spcBef>
                <a:spcPct val="0"/>
              </a:spcBef>
            </a:pPr>
            <a:r>
              <a:rPr lang="en-US" sz="2995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LEHRZEIT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40975" y="8338921"/>
            <a:ext cx="4718738" cy="144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3,5 Jahre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inkl. Spezialisierung auf eine Fertigungstechnik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19235" y="7660045"/>
            <a:ext cx="3279347" cy="43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5"/>
              </a:lnSpc>
              <a:spcBef>
                <a:spcPct val="0"/>
              </a:spcBef>
            </a:pPr>
            <a:r>
              <a:rPr lang="en-US" sz="2995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BERUFSSCHULE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42108" y="8288655"/>
            <a:ext cx="291161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Neunkirchen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10 Wochen/Jahr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5761"/>
            <a:ext cx="10296507" cy="11333426"/>
            <a:chOff x="0" y="0"/>
            <a:chExt cx="2711837" cy="2984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1837" cy="2984935"/>
            </a:xfrm>
            <a:custGeom>
              <a:avLst/>
              <a:gdLst/>
              <a:ahLst/>
              <a:cxnLst/>
              <a:rect l="l" t="t" r="r" b="b"/>
              <a:pathLst>
                <a:path w="2711837" h="2984935">
                  <a:moveTo>
                    <a:pt x="0" y="0"/>
                  </a:moveTo>
                  <a:lnTo>
                    <a:pt x="2711837" y="0"/>
                  </a:lnTo>
                  <a:lnTo>
                    <a:pt x="2711837" y="2984935"/>
                  </a:lnTo>
                  <a:lnTo>
                    <a:pt x="0" y="2984935"/>
                  </a:lnTo>
                  <a:close/>
                </a:path>
              </a:pathLst>
            </a:custGeom>
            <a:solidFill>
              <a:srgbClr val="09202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11837" cy="3042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10058" y="-3517410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810058" y="7712297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707983" y="736606"/>
            <a:ext cx="5446728" cy="1422351"/>
          </a:xfrm>
          <a:custGeom>
            <a:avLst/>
            <a:gdLst/>
            <a:ahLst/>
            <a:cxnLst/>
            <a:rect l="l" t="t" r="r" b="b"/>
            <a:pathLst>
              <a:path w="5446728" h="1422351">
                <a:moveTo>
                  <a:pt x="0" y="0"/>
                </a:moveTo>
                <a:lnTo>
                  <a:pt x="5446728" y="0"/>
                </a:lnTo>
                <a:lnTo>
                  <a:pt x="5446728" y="1422351"/>
                </a:lnTo>
                <a:lnTo>
                  <a:pt x="0" y="1422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6704" y="2911448"/>
            <a:ext cx="8637296" cy="5772345"/>
          </a:xfrm>
          <a:custGeom>
            <a:avLst/>
            <a:gdLst/>
            <a:ahLst/>
            <a:cxnLst/>
            <a:rect l="l" t="t" r="r" b="b"/>
            <a:pathLst>
              <a:path w="8637296" h="5772345">
                <a:moveTo>
                  <a:pt x="0" y="0"/>
                </a:moveTo>
                <a:lnTo>
                  <a:pt x="8637296" y="0"/>
                </a:lnTo>
                <a:lnTo>
                  <a:pt x="8637296" y="5772345"/>
                </a:lnTo>
                <a:lnTo>
                  <a:pt x="0" y="5772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03211" y="1873818"/>
            <a:ext cx="6084383" cy="11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7"/>
              </a:lnSpc>
            </a:pPr>
            <a:r>
              <a:rPr lang="en-US" sz="6426" b="1" dirty="0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1. LEHRJAHR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03211" y="3314700"/>
            <a:ext cx="6424422" cy="464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Manuelles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Arbeiten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mit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Maschinen 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(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Bohrmaschine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Fräsmaschine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Drehmaschine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)</a:t>
            </a: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Feilen, Bohren,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Messen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Sägen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,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manuelles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Drehen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und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Fräsen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059"/>
              </a:lnSpc>
            </a:pP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Kennenlernen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verschiedener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Werkstoffeigenschaften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5761"/>
            <a:ext cx="10296507" cy="11333426"/>
            <a:chOff x="0" y="0"/>
            <a:chExt cx="2711837" cy="2984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1837" cy="2984935"/>
            </a:xfrm>
            <a:custGeom>
              <a:avLst/>
              <a:gdLst/>
              <a:ahLst/>
              <a:cxnLst/>
              <a:rect l="l" t="t" r="r" b="b"/>
              <a:pathLst>
                <a:path w="2711837" h="2984935">
                  <a:moveTo>
                    <a:pt x="0" y="0"/>
                  </a:moveTo>
                  <a:lnTo>
                    <a:pt x="2711837" y="0"/>
                  </a:lnTo>
                  <a:lnTo>
                    <a:pt x="2711837" y="2984935"/>
                  </a:lnTo>
                  <a:lnTo>
                    <a:pt x="0" y="2984935"/>
                  </a:lnTo>
                  <a:close/>
                </a:path>
              </a:pathLst>
            </a:custGeom>
            <a:solidFill>
              <a:srgbClr val="09202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11837" cy="3042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10058" y="-3517410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810058" y="7712297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707983" y="736606"/>
            <a:ext cx="5446728" cy="1422351"/>
          </a:xfrm>
          <a:custGeom>
            <a:avLst/>
            <a:gdLst/>
            <a:ahLst/>
            <a:cxnLst/>
            <a:rect l="l" t="t" r="r" b="b"/>
            <a:pathLst>
              <a:path w="5446728" h="1422351">
                <a:moveTo>
                  <a:pt x="0" y="0"/>
                </a:moveTo>
                <a:lnTo>
                  <a:pt x="5446728" y="0"/>
                </a:lnTo>
                <a:lnTo>
                  <a:pt x="5446728" y="1422351"/>
                </a:lnTo>
                <a:lnTo>
                  <a:pt x="0" y="1422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7983" y="2856956"/>
            <a:ext cx="8361701" cy="6091036"/>
          </a:xfrm>
          <a:custGeom>
            <a:avLst/>
            <a:gdLst/>
            <a:ahLst/>
            <a:cxnLst/>
            <a:rect l="l" t="t" r="r" b="b"/>
            <a:pathLst>
              <a:path w="8361701" h="6091036">
                <a:moveTo>
                  <a:pt x="0" y="0"/>
                </a:moveTo>
                <a:lnTo>
                  <a:pt x="8361701" y="0"/>
                </a:lnTo>
                <a:lnTo>
                  <a:pt x="8361701" y="6091036"/>
                </a:lnTo>
                <a:lnTo>
                  <a:pt x="0" y="6091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3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34878" y="1730609"/>
            <a:ext cx="6084383" cy="11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7"/>
              </a:lnSpc>
            </a:pPr>
            <a:r>
              <a:rPr lang="en-US" sz="6426" b="1" dirty="0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2. LEHRJAHR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5913" y="3256139"/>
            <a:ext cx="6603588" cy="206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Maschinen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programmieren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mittels</a:t>
            </a:r>
            <a:endParaRPr lang="en-US" sz="2899" dirty="0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CNC-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Steuerung</a:t>
            </a:r>
            <a:endParaRPr lang="en-US" sz="2899" dirty="0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059"/>
              </a:lnSpc>
            </a:pP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Arbeiten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 auf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Dreh</a:t>
            </a:r>
            <a:r>
              <a:rPr lang="en-US" sz="2899" dirty="0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- und </a:t>
            </a:r>
            <a:r>
              <a:rPr lang="en-US" sz="2899" dirty="0" err="1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Fräsmaschine</a:t>
            </a:r>
            <a:endParaRPr lang="en-US" sz="2899" dirty="0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5761"/>
            <a:ext cx="10296507" cy="11333426"/>
            <a:chOff x="0" y="0"/>
            <a:chExt cx="2711837" cy="2984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1837" cy="2984935"/>
            </a:xfrm>
            <a:custGeom>
              <a:avLst/>
              <a:gdLst/>
              <a:ahLst/>
              <a:cxnLst/>
              <a:rect l="l" t="t" r="r" b="b"/>
              <a:pathLst>
                <a:path w="2711837" h="2984935">
                  <a:moveTo>
                    <a:pt x="0" y="0"/>
                  </a:moveTo>
                  <a:lnTo>
                    <a:pt x="2711837" y="0"/>
                  </a:lnTo>
                  <a:lnTo>
                    <a:pt x="2711837" y="2984935"/>
                  </a:lnTo>
                  <a:lnTo>
                    <a:pt x="0" y="2984935"/>
                  </a:lnTo>
                  <a:close/>
                </a:path>
              </a:pathLst>
            </a:custGeom>
            <a:solidFill>
              <a:srgbClr val="09202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11837" cy="3042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10058" y="-3517410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810058" y="7712297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707983" y="736606"/>
            <a:ext cx="5446728" cy="1422351"/>
          </a:xfrm>
          <a:custGeom>
            <a:avLst/>
            <a:gdLst/>
            <a:ahLst/>
            <a:cxnLst/>
            <a:rect l="l" t="t" r="r" b="b"/>
            <a:pathLst>
              <a:path w="5446728" h="1422351">
                <a:moveTo>
                  <a:pt x="0" y="0"/>
                </a:moveTo>
                <a:lnTo>
                  <a:pt x="5446728" y="0"/>
                </a:lnTo>
                <a:lnTo>
                  <a:pt x="5446728" y="1422351"/>
                </a:lnTo>
                <a:lnTo>
                  <a:pt x="0" y="1422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7983" y="2912458"/>
            <a:ext cx="8263673" cy="5868887"/>
          </a:xfrm>
          <a:custGeom>
            <a:avLst/>
            <a:gdLst/>
            <a:ahLst/>
            <a:cxnLst/>
            <a:rect l="l" t="t" r="r" b="b"/>
            <a:pathLst>
              <a:path w="8263673" h="5868887">
                <a:moveTo>
                  <a:pt x="0" y="0"/>
                </a:moveTo>
                <a:lnTo>
                  <a:pt x="8263673" y="0"/>
                </a:lnTo>
                <a:lnTo>
                  <a:pt x="8263673" y="5868887"/>
                </a:lnTo>
                <a:lnTo>
                  <a:pt x="0" y="58688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659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21431" y="1902953"/>
            <a:ext cx="6084383" cy="11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7"/>
              </a:lnSpc>
            </a:pPr>
            <a:r>
              <a:rPr lang="en-US" sz="6426" b="1" dirty="0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3. LEHRJAHR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1431" y="3543300"/>
            <a:ext cx="6603588" cy="515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Schwerpunkt: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Einbindung in den Produktionsablauf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092024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Kennenlernen aller im Betrieb verwendeten Technologien - sämtlich auf CNC-Basis wie: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Hartdrehen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Erodieren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Fräsen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Messtechnik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9703" y="7830571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909703" y="-3739085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1" y="0"/>
                </a:lnTo>
                <a:lnTo>
                  <a:pt x="6195831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181100" y="2195400"/>
            <a:ext cx="7432786" cy="1941815"/>
          </a:xfrm>
          <a:custGeom>
            <a:avLst/>
            <a:gdLst/>
            <a:ahLst/>
            <a:cxnLst/>
            <a:rect l="l" t="t" r="r" b="b"/>
            <a:pathLst>
              <a:path w="7432786" h="1941815">
                <a:moveTo>
                  <a:pt x="0" y="0"/>
                </a:moveTo>
                <a:lnTo>
                  <a:pt x="7432786" y="0"/>
                </a:lnTo>
                <a:lnTo>
                  <a:pt x="7432786" y="1941815"/>
                </a:lnTo>
                <a:lnTo>
                  <a:pt x="0" y="1941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5143500"/>
            <a:ext cx="3015404" cy="30154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9BB5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27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99324" y="5736342"/>
            <a:ext cx="2274156" cy="1829721"/>
          </a:xfrm>
          <a:custGeom>
            <a:avLst/>
            <a:gdLst/>
            <a:ahLst/>
            <a:cxnLst/>
            <a:rect l="l" t="t" r="r" b="b"/>
            <a:pathLst>
              <a:path w="2274156" h="1829721">
                <a:moveTo>
                  <a:pt x="0" y="0"/>
                </a:moveTo>
                <a:lnTo>
                  <a:pt x="2274156" y="0"/>
                </a:lnTo>
                <a:lnTo>
                  <a:pt x="2274156" y="1829721"/>
                </a:lnTo>
                <a:lnTo>
                  <a:pt x="0" y="1829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81100" y="925306"/>
            <a:ext cx="12403202" cy="920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3"/>
              </a:lnSpc>
              <a:spcBef>
                <a:spcPct val="0"/>
              </a:spcBef>
            </a:pPr>
            <a:r>
              <a:rPr lang="en-US" sz="6426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LEHRE BEI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45426" y="5162550"/>
            <a:ext cx="9164276" cy="430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5"/>
              </a:lnSpc>
              <a:spcBef>
                <a:spcPct val="0"/>
              </a:spcBef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LEHRLINGSENTSCHÄDIGUNG LT. KV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45426" y="6445534"/>
            <a:ext cx="2579924" cy="260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1. LEHRJAHR</a:t>
            </a:r>
          </a:p>
          <a:p>
            <a:pPr algn="l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      </a:t>
            </a:r>
          </a:p>
          <a:p>
            <a:pPr algn="l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2. LEHRJAHR  </a:t>
            </a:r>
          </a:p>
          <a:p>
            <a:pPr algn="l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  </a:t>
            </a:r>
          </a:p>
          <a:p>
            <a:pPr algn="l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3. LEHRJAHR</a:t>
            </a:r>
          </a:p>
          <a:p>
            <a:pPr algn="l">
              <a:lnSpc>
                <a:spcPts val="2905"/>
              </a:lnSpc>
            </a:pPr>
            <a:endParaRPr lang="en-US" sz="2995" b="1">
              <a:solidFill>
                <a:srgbClr val="FFFFFF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l">
              <a:lnSpc>
                <a:spcPts val="2905"/>
              </a:lnSpc>
              <a:spcBef>
                <a:spcPct val="0"/>
              </a:spcBef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4. LEHRJAHR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2120" y="6445534"/>
            <a:ext cx="2579924" cy="260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€ 967,42</a:t>
            </a:r>
          </a:p>
          <a:p>
            <a:pPr algn="r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      </a:t>
            </a:r>
          </a:p>
          <a:p>
            <a:pPr algn="r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€ 1.126,23 </a:t>
            </a:r>
          </a:p>
          <a:p>
            <a:pPr algn="r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  </a:t>
            </a:r>
          </a:p>
          <a:p>
            <a:pPr algn="r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€ 1.464,10</a:t>
            </a:r>
          </a:p>
          <a:p>
            <a:pPr algn="r">
              <a:lnSpc>
                <a:spcPts val="2905"/>
              </a:lnSpc>
            </a:pPr>
            <a:endParaRPr lang="en-US" sz="2995" b="1">
              <a:solidFill>
                <a:srgbClr val="FFFFFF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r">
              <a:lnSpc>
                <a:spcPts val="2905"/>
              </a:lnSpc>
            </a:pPr>
            <a:r>
              <a:rPr lang="en-US" sz="2995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€ 1.958,19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541528"/>
            <a:ext cx="462147" cy="462147"/>
          </a:xfrm>
          <a:custGeom>
            <a:avLst/>
            <a:gdLst/>
            <a:ahLst/>
            <a:cxnLst/>
            <a:rect l="l" t="t" r="r" b="b"/>
            <a:pathLst>
              <a:path w="462147" h="462147">
                <a:moveTo>
                  <a:pt x="0" y="0"/>
                </a:moveTo>
                <a:lnTo>
                  <a:pt x="462147" y="0"/>
                </a:lnTo>
                <a:lnTo>
                  <a:pt x="462147" y="462147"/>
                </a:lnTo>
                <a:lnTo>
                  <a:pt x="0" y="4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28700" y="6314053"/>
            <a:ext cx="462147" cy="462147"/>
          </a:xfrm>
          <a:custGeom>
            <a:avLst/>
            <a:gdLst/>
            <a:ahLst/>
            <a:cxnLst/>
            <a:rect l="l" t="t" r="r" b="b"/>
            <a:pathLst>
              <a:path w="462147" h="462147">
                <a:moveTo>
                  <a:pt x="0" y="0"/>
                </a:moveTo>
                <a:lnTo>
                  <a:pt x="462147" y="0"/>
                </a:lnTo>
                <a:lnTo>
                  <a:pt x="462147" y="462148"/>
                </a:lnTo>
                <a:lnTo>
                  <a:pt x="0" y="462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7086579"/>
            <a:ext cx="462147" cy="462147"/>
          </a:xfrm>
          <a:custGeom>
            <a:avLst/>
            <a:gdLst/>
            <a:ahLst/>
            <a:cxnLst/>
            <a:rect l="l" t="t" r="r" b="b"/>
            <a:pathLst>
              <a:path w="462147" h="462147">
                <a:moveTo>
                  <a:pt x="0" y="0"/>
                </a:moveTo>
                <a:lnTo>
                  <a:pt x="462147" y="0"/>
                </a:lnTo>
                <a:lnTo>
                  <a:pt x="462147" y="462148"/>
                </a:lnTo>
                <a:lnTo>
                  <a:pt x="0" y="462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28700" y="7859105"/>
            <a:ext cx="462147" cy="462147"/>
          </a:xfrm>
          <a:custGeom>
            <a:avLst/>
            <a:gdLst/>
            <a:ahLst/>
            <a:cxnLst/>
            <a:rect l="l" t="t" r="r" b="b"/>
            <a:pathLst>
              <a:path w="462147" h="462147">
                <a:moveTo>
                  <a:pt x="0" y="0"/>
                </a:moveTo>
                <a:lnTo>
                  <a:pt x="462147" y="0"/>
                </a:lnTo>
                <a:lnTo>
                  <a:pt x="462147" y="462148"/>
                </a:lnTo>
                <a:lnTo>
                  <a:pt x="0" y="462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866784" y="7852434"/>
            <a:ext cx="7013832" cy="45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9"/>
              </a:lnSpc>
              <a:spcBef>
                <a:spcPct val="0"/>
              </a:spcBef>
            </a:pPr>
            <a:r>
              <a:rPr lang="en-US" sz="2506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GEWERBEPARK 1, 3452 TRASDORF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30010" y="-798798"/>
            <a:ext cx="10489627" cy="11884595"/>
            <a:chOff x="0" y="0"/>
            <a:chExt cx="2762700" cy="31300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62700" cy="3130099"/>
            </a:xfrm>
            <a:custGeom>
              <a:avLst/>
              <a:gdLst/>
              <a:ahLst/>
              <a:cxnLst/>
              <a:rect l="l" t="t" r="r" b="b"/>
              <a:pathLst>
                <a:path w="2762700" h="3130099">
                  <a:moveTo>
                    <a:pt x="0" y="0"/>
                  </a:moveTo>
                  <a:lnTo>
                    <a:pt x="2762700" y="0"/>
                  </a:lnTo>
                  <a:lnTo>
                    <a:pt x="2762700" y="3130099"/>
                  </a:lnTo>
                  <a:lnTo>
                    <a:pt x="0" y="3130099"/>
                  </a:lnTo>
                  <a:close/>
                </a:path>
              </a:pathLst>
            </a:custGeom>
            <a:solidFill>
              <a:srgbClr val="09202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762700" cy="3187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90084" y="7859105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4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9753967" y="1852527"/>
            <a:ext cx="8388543" cy="6581947"/>
            <a:chOff x="0" y="0"/>
            <a:chExt cx="3984556" cy="3126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84556" cy="3126424"/>
            </a:xfrm>
            <a:custGeom>
              <a:avLst/>
              <a:gdLst/>
              <a:ahLst/>
              <a:cxnLst/>
              <a:rect l="l" t="t" r="r" b="b"/>
              <a:pathLst>
                <a:path w="3984556" h="3126424">
                  <a:moveTo>
                    <a:pt x="0" y="0"/>
                  </a:moveTo>
                  <a:lnTo>
                    <a:pt x="3984556" y="0"/>
                  </a:lnTo>
                  <a:lnTo>
                    <a:pt x="3984556" y="3126424"/>
                  </a:lnTo>
                  <a:lnTo>
                    <a:pt x="0" y="3126424"/>
                  </a:lnTo>
                  <a:close/>
                </a:path>
              </a:pathLst>
            </a:custGeom>
            <a:blipFill>
              <a:blip r:embed="rId12"/>
              <a:stretch>
                <a:fillRect l="-8954" r="-8954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-2069216" y="8303116"/>
            <a:ext cx="6195832" cy="6195832"/>
          </a:xfrm>
          <a:custGeom>
            <a:avLst/>
            <a:gdLst/>
            <a:ahLst/>
            <a:cxnLst/>
            <a:rect l="l" t="t" r="r" b="b"/>
            <a:pathLst>
              <a:path w="6195832" h="6195832">
                <a:moveTo>
                  <a:pt x="0" y="0"/>
                </a:moveTo>
                <a:lnTo>
                  <a:pt x="6195832" y="0"/>
                </a:lnTo>
                <a:lnTo>
                  <a:pt x="6195832" y="6195832"/>
                </a:lnTo>
                <a:lnTo>
                  <a:pt x="0" y="6195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4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521063" y="3803192"/>
            <a:ext cx="900894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50"/>
              </a:lnSpc>
              <a:spcBef>
                <a:spcPct val="0"/>
              </a:spcBef>
            </a:pPr>
            <a:r>
              <a:rPr lang="en-US" sz="4500" b="1">
                <a:solidFill>
                  <a:srgbClr val="092024"/>
                </a:solidFill>
                <a:latin typeface="Telegraf Bold"/>
                <a:ea typeface="Telegraf Bold"/>
                <a:cs typeface="Telegraf Bold"/>
                <a:sym typeface="Telegraf Bold"/>
              </a:rPr>
              <a:t>WERDE TEIL UNSERES TEAMS UND BEWIRB DICH JETZT!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66784" y="5511487"/>
            <a:ext cx="4595622" cy="45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9"/>
              </a:lnSpc>
              <a:spcBef>
                <a:spcPct val="0"/>
              </a:spcBef>
            </a:pPr>
            <a:r>
              <a:rPr lang="en-US" sz="2506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+43 (0) 2275 41 11 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66784" y="6284013"/>
            <a:ext cx="5294203" cy="45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9"/>
              </a:lnSpc>
              <a:spcBef>
                <a:spcPct val="0"/>
              </a:spcBef>
            </a:pPr>
            <a:r>
              <a:rPr lang="en-US" sz="2506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WWW.GERHARD-RAUCH.AT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6784" y="7065359"/>
            <a:ext cx="5942495" cy="45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9"/>
              </a:lnSpc>
              <a:spcBef>
                <a:spcPct val="0"/>
              </a:spcBef>
            </a:pPr>
            <a:r>
              <a:rPr lang="en-US" sz="2506">
                <a:solidFill>
                  <a:srgbClr val="092024"/>
                </a:solidFill>
                <a:latin typeface="Telegraf"/>
                <a:ea typeface="Telegraf"/>
                <a:cs typeface="Telegraf"/>
                <a:sym typeface="Telegraf"/>
              </a:rPr>
              <a:t>TRASDORF@GERHARD-RAUCH.AT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616980"/>
            <a:ext cx="7435957" cy="1941815"/>
          </a:xfrm>
          <a:custGeom>
            <a:avLst/>
            <a:gdLst/>
            <a:ahLst/>
            <a:cxnLst/>
            <a:rect l="l" t="t" r="r" b="b"/>
            <a:pathLst>
              <a:path w="7435957" h="1941815">
                <a:moveTo>
                  <a:pt x="0" y="0"/>
                </a:moveTo>
                <a:lnTo>
                  <a:pt x="7435957" y="0"/>
                </a:lnTo>
                <a:lnTo>
                  <a:pt x="7435957" y="1941815"/>
                </a:lnTo>
                <a:lnTo>
                  <a:pt x="0" y="1941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Benutzerdefiniert</PresentationFormat>
  <Paragraphs>80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Telegraf</vt:lpstr>
      <vt:lpstr>Telegraf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cp:lastModifiedBy>Poisinger Ivana</cp:lastModifiedBy>
  <cp:revision>5</cp:revision>
  <dcterms:created xsi:type="dcterms:W3CDTF">2006-08-16T00:00:00Z</dcterms:created>
  <dcterms:modified xsi:type="dcterms:W3CDTF">2025-10-01T07:29:41Z</dcterms:modified>
  <dc:identifier>DAG0V7P6sF8</dc:identifier>
</cp:coreProperties>
</file>