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206"/>
    <a:srgbClr val="5E9406"/>
    <a:srgbClr val="009900"/>
    <a:srgbClr val="008000"/>
    <a:srgbClr val="4EB004"/>
    <a:srgbClr val="429703"/>
    <a:srgbClr val="58C804"/>
    <a:srgbClr val="5AC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flip="none" rotWithShape="1">
          <a:gsLst>
            <a:gs pos="4000">
              <a:srgbClr val="49A206"/>
            </a:gs>
            <a:gs pos="37000">
              <a:schemeClr val="bg1">
                <a:tint val="90000"/>
                <a:shade val="90000"/>
                <a:satMod val="200000"/>
              </a:schemeClr>
            </a:gs>
            <a:gs pos="43750">
              <a:srgbClr val="E1E1E1"/>
            </a:gs>
            <a:gs pos="41500">
              <a:srgbClr val="E7E7E7"/>
            </a:gs>
            <a:gs pos="46000">
              <a:schemeClr val="bg1">
                <a:tint val="90000"/>
                <a:shade val="70000"/>
                <a:satMod val="2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1" y="260648"/>
            <a:ext cx="17557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gradFill flip="none" rotWithShape="1">
          <a:gsLst>
            <a:gs pos="4000">
              <a:srgbClr val="49A206"/>
            </a:gs>
            <a:gs pos="37000">
              <a:schemeClr val="bg1">
                <a:tint val="90000"/>
                <a:shade val="90000"/>
                <a:satMod val="200000"/>
              </a:schemeClr>
            </a:gs>
            <a:gs pos="43750">
              <a:srgbClr val="E1E1E1"/>
            </a:gs>
            <a:gs pos="41500">
              <a:srgbClr val="E7E7E7"/>
            </a:gs>
            <a:gs pos="46000">
              <a:schemeClr val="bg1">
                <a:tint val="90000"/>
                <a:shade val="70000"/>
                <a:satMod val="2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37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92EDF-B442-4CF5-9CB0-4F295F9025D0}" type="datetimeFigureOut">
              <a:rPr lang="de-AT" smtClean="0"/>
              <a:t>13.09.2023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krausgruber@gerhard-rauch.a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rhard-rauch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3" y="260648"/>
            <a:ext cx="7918743" cy="56181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238706">
            <a:off x="1233915" y="5705583"/>
            <a:ext cx="6400800" cy="1219200"/>
          </a:xfrm>
        </p:spPr>
        <p:txBody>
          <a:bodyPr>
            <a:normAutofit/>
          </a:bodyPr>
          <a:lstStyle/>
          <a:p>
            <a:r>
              <a:rPr lang="de-AT" sz="48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71230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760720" y="2204864"/>
            <a:ext cx="7776864" cy="4028678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Zahlen &amp; Fakten über das Unternehmen</a:t>
            </a: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1970 Gründung </a:t>
            </a:r>
            <a:r>
              <a:rPr lang="de-AT" dirty="0">
                <a:solidFill>
                  <a:schemeClr val="tx1"/>
                </a:solidFill>
              </a:rPr>
              <a:t>in Wien durch Gerhard Rauch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1995</a:t>
            </a:r>
            <a:r>
              <a:rPr lang="de-AT" dirty="0">
                <a:solidFill>
                  <a:schemeClr val="tx1"/>
                </a:solidFill>
              </a:rPr>
              <a:t> zweiter Standort in </a:t>
            </a:r>
            <a:r>
              <a:rPr lang="de-AT" b="1" dirty="0">
                <a:solidFill>
                  <a:schemeClr val="tx1"/>
                </a:solidFill>
              </a:rPr>
              <a:t>Trasdorf</a:t>
            </a:r>
            <a:r>
              <a:rPr lang="de-AT" dirty="0">
                <a:solidFill>
                  <a:schemeClr val="tx1"/>
                </a:solidFill>
              </a:rPr>
              <a:t>, NÖ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11 Abteilungen </a:t>
            </a:r>
            <a:r>
              <a:rPr lang="de-AT" dirty="0">
                <a:solidFill>
                  <a:schemeClr val="tx1"/>
                </a:solidFill>
              </a:rPr>
              <a:t>(</a:t>
            </a:r>
            <a:r>
              <a:rPr lang="de-AT" dirty="0" err="1">
                <a:solidFill>
                  <a:schemeClr val="tx1"/>
                </a:solidFill>
              </a:rPr>
              <a:t>zB</a:t>
            </a:r>
            <a:r>
              <a:rPr lang="de-AT" dirty="0">
                <a:solidFill>
                  <a:schemeClr val="tx1"/>
                </a:solidFill>
              </a:rPr>
              <a:t> CNC-Drehen, CNC-Fräsen, Hartdrehen, Rundschleifen, Drahterodieren), über </a:t>
            </a:r>
            <a:r>
              <a:rPr lang="de-AT" b="1" dirty="0">
                <a:solidFill>
                  <a:schemeClr val="tx1"/>
                </a:solidFill>
              </a:rPr>
              <a:t>80 Maschinen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11 Lehrlinge </a:t>
            </a:r>
            <a:r>
              <a:rPr lang="de-AT" dirty="0">
                <a:solidFill>
                  <a:schemeClr val="tx1"/>
                </a:solidFill>
              </a:rPr>
              <a:t>an beiden Standorten</a:t>
            </a:r>
          </a:p>
        </p:txBody>
      </p:sp>
    </p:spTree>
    <p:extLst>
      <p:ext uri="{BB962C8B-B14F-4D97-AF65-F5344CB8AC3E}">
        <p14:creationId xmlns:p14="http://schemas.microsoft.com/office/powerpoint/2010/main" val="54795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4176464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Fertigung und Herstellung von</a:t>
            </a:r>
            <a:r>
              <a:rPr lang="de-AT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Kleinserien und Sonderteilen </a:t>
            </a:r>
            <a:r>
              <a:rPr lang="de-AT" dirty="0">
                <a:solidFill>
                  <a:schemeClr val="tx1"/>
                </a:solidFill>
              </a:rPr>
              <a:t>u.a. für die Automobil- und Raumfahrtindustrie und Medizintechnik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Folienstanzmaschinen</a:t>
            </a:r>
            <a:r>
              <a:rPr lang="de-AT" dirty="0">
                <a:solidFill>
                  <a:schemeClr val="tx1"/>
                </a:solidFill>
              </a:rPr>
              <a:t> und </a:t>
            </a:r>
            <a:r>
              <a:rPr lang="de-AT" b="1" dirty="0">
                <a:solidFill>
                  <a:schemeClr val="tx1"/>
                </a:solidFill>
              </a:rPr>
              <a:t>-</a:t>
            </a:r>
            <a:r>
              <a:rPr lang="de-AT" b="1" dirty="0" err="1">
                <a:solidFill>
                  <a:schemeClr val="tx1"/>
                </a:solidFill>
              </a:rPr>
              <a:t>werkzeugen</a:t>
            </a:r>
            <a:r>
              <a:rPr lang="de-AT" dirty="0">
                <a:solidFill>
                  <a:schemeClr val="tx1"/>
                </a:solidFill>
              </a:rPr>
              <a:t> für die Produktion von Foliendeckeln für die Verpackungsindustrie (Joghurt, Tiernahrung)</a:t>
            </a:r>
          </a:p>
        </p:txBody>
      </p:sp>
      <p:pic>
        <p:nvPicPr>
          <p:cNvPr id="8195" name="Picture 3" descr="G:\Buchhaltung\Fotos\Monihart 2014\Produkte\JPG volle Auflösung\2012-09-01_10-03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592">
            <a:off x="6156176" y="908720"/>
            <a:ext cx="2267556" cy="15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Buchhaltung\Fotos\Monihart 2014\Produkte\JPG volle Auflösung\2012-09-01_11-59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761">
            <a:off x="6890362" y="5239737"/>
            <a:ext cx="1910441" cy="12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Buchhaltung\Fotos\Monihart 2014\Produkte\JPG volle Auflösung\2012-09-01_16-46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352">
            <a:off x="827584" y="620688"/>
            <a:ext cx="1896744" cy="12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1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064896" cy="3960440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Lehre bei der Fa. Gerhard Rauch GmbH</a:t>
            </a: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Lehrberuf: </a:t>
            </a:r>
            <a:r>
              <a:rPr lang="de-AT" sz="2000" b="1" dirty="0">
                <a:solidFill>
                  <a:schemeClr val="tx1"/>
                </a:solidFill>
              </a:rPr>
              <a:t>Fachmann/Fachfrau im Beruf Metalltechnik/Werkzeugbau-technik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Lehrzeit: </a:t>
            </a:r>
            <a:r>
              <a:rPr lang="de-AT" sz="2000" b="1" dirty="0">
                <a:solidFill>
                  <a:schemeClr val="tx1"/>
                </a:solidFill>
              </a:rPr>
              <a:t>3,5 Jahre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Berufsschule Neunkirchen,</a:t>
            </a:r>
            <a:br>
              <a:rPr lang="de-AT" sz="2000" dirty="0">
                <a:solidFill>
                  <a:schemeClr val="tx1"/>
                </a:solidFill>
              </a:rPr>
            </a:br>
            <a:r>
              <a:rPr lang="de-AT" sz="2000" dirty="0">
                <a:solidFill>
                  <a:schemeClr val="tx1"/>
                </a:solidFill>
              </a:rPr>
              <a:t>10 Wochen/Jahr</a:t>
            </a:r>
          </a:p>
        </p:txBody>
      </p:sp>
      <p:pic>
        <p:nvPicPr>
          <p:cNvPr id="7170" name="Picture 2" descr="G:\Buchhaltung\Fotos\Ideenladen 2018\Lehrlinge\GR_Trasdorf3-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7802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92888" cy="4104456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1.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Manuelles Arbeiten mit Maschinen (Bohrmaschine, Fräsmaschine,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Drehmaschine)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Feilen, Bohren, Messen, Sägen, manuelles Drehen und Fräsen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Kennenlernen versch. Werkstoffeigenschaften</a:t>
            </a:r>
          </a:p>
        </p:txBody>
      </p:sp>
      <p:pic>
        <p:nvPicPr>
          <p:cNvPr id="6146" name="Picture 2" descr="G:\Buchhaltung\Fotos\Ideenladen 2018\Lehrlinge\180523_JAK_IDEENLADEN_RAUCH_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5"/>
            <a:ext cx="2369804" cy="31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G:\Buchhaltung\Fotos\Ideenladen 2018\Lehrlinge\GR_Trasdorf3-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14" y="4941168"/>
            <a:ext cx="24842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468004" y="2132856"/>
            <a:ext cx="7920420" cy="3960440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2.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Maschinen programmieren mittels CNC-Steuerung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Arbeiten auf der Dreh- und Fräsmaschine</a:t>
            </a:r>
          </a:p>
        </p:txBody>
      </p:sp>
      <p:pic>
        <p:nvPicPr>
          <p:cNvPr id="5122" name="Picture 2" descr="G:\Buchhaltung\Fotos\Ideenladen 2018\Drehen\GR_Trasdorf3-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671948" cy="2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G:\Buchhaltung\Fotos\Ideenladen 2018\Drahtschneiden\GR_Trasdorf3-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2" y="4149080"/>
            <a:ext cx="3671370" cy="2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539551" y="2060848"/>
            <a:ext cx="7971207" cy="4032448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3. + 4.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Schwerpunkt: Einbindung in den Produktionsablauf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AT" dirty="0">
              <a:solidFill>
                <a:schemeClr val="tx1"/>
              </a:solidFill>
            </a:endParaRPr>
          </a:p>
          <a:p>
            <a:pPr marL="2778125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Kennenlernen aller im Betrieb verwendeten Technologien – sämtlich auf CNC-Basis - wie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b="1" i="1" dirty="0" err="1">
                <a:solidFill>
                  <a:schemeClr val="tx1"/>
                </a:solidFill>
              </a:rPr>
              <a:t>zB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b="1" i="1" dirty="0">
                <a:solidFill>
                  <a:schemeClr val="tx1"/>
                </a:solidFill>
              </a:rPr>
              <a:t>Hartdrehen, Erodieren, Schleifen, Drehen und Fräsen sowie Messtechnik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9540"/>
            <a:ext cx="1922535" cy="2564520"/>
          </a:xfrm>
          <a:prstGeom prst="rect">
            <a:avLst/>
          </a:prstGeom>
        </p:spPr>
      </p:pic>
      <p:pic>
        <p:nvPicPr>
          <p:cNvPr id="4100" name="Picture 4" descr="G:\Buchhaltung\Fotos\Ideenladen 2018\Hartdrehen\180523_JAK_IDEENLADEN_RAUCH_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412318" cy="32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7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064896" cy="3960440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Lehre bei der Fa. Gerhard Rauch GmbH</a:t>
            </a: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marL="3856038" algn="l"/>
            <a:endParaRPr lang="de-AT" sz="2000" dirty="0">
              <a:solidFill>
                <a:schemeClr val="tx1"/>
              </a:solidFill>
            </a:endParaRPr>
          </a:p>
          <a:p>
            <a:pPr marL="3856038" algn="l"/>
            <a:r>
              <a:rPr lang="de-AT" sz="2000" b="1" u="sng" dirty="0">
                <a:solidFill>
                  <a:schemeClr val="tx1"/>
                </a:solidFill>
              </a:rPr>
              <a:t>Lehrlingsentschädigung lt. KV 2023</a:t>
            </a:r>
            <a:r>
              <a:rPr lang="de-AT" sz="2000" dirty="0">
                <a:solidFill>
                  <a:schemeClr val="tx1"/>
                </a:solidFill>
              </a:rPr>
              <a:t>:</a:t>
            </a:r>
          </a:p>
          <a:p>
            <a:pPr marL="3856038" algn="l"/>
            <a:endParaRPr lang="de-AT" sz="2000" dirty="0">
              <a:solidFill>
                <a:schemeClr val="tx1"/>
              </a:solidFill>
            </a:endParaRP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b="1" dirty="0">
                <a:solidFill>
                  <a:schemeClr val="tx1"/>
                </a:solidFill>
              </a:rPr>
              <a:t>1. Lehrjahr .......... €     800,00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b="1" dirty="0">
                <a:solidFill>
                  <a:schemeClr val="tx1"/>
                </a:solidFill>
              </a:rPr>
              <a:t>2. Lehrjahr .......... €  1.000,00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b="1" dirty="0">
                <a:solidFill>
                  <a:schemeClr val="tx1"/>
                </a:solidFill>
              </a:rPr>
              <a:t>3. Lehrjahr .......... €  1.300,00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b="1" dirty="0">
                <a:solidFill>
                  <a:schemeClr val="tx1"/>
                </a:solidFill>
              </a:rPr>
              <a:t>4. Lehrjahr .......... €  1.750,00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7141"/>
          <a:stretch/>
        </p:blipFill>
        <p:spPr bwMode="auto">
          <a:xfrm>
            <a:off x="899592" y="3429000"/>
            <a:ext cx="3240360" cy="21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 rot="506050">
            <a:off x="3713463" y="5057447"/>
            <a:ext cx="5103768" cy="1434015"/>
          </a:xfrm>
        </p:spPr>
        <p:txBody>
          <a:bodyPr>
            <a:normAutofit lnSpcReduction="10000"/>
          </a:bodyPr>
          <a:lstStyle/>
          <a:p>
            <a:endParaRPr lang="de-AT" b="1" dirty="0">
              <a:solidFill>
                <a:schemeClr val="tx1"/>
              </a:solidFill>
            </a:endParaRPr>
          </a:p>
          <a:p>
            <a:r>
              <a:rPr lang="de-AT" sz="54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Wir freuen uns auf Dich!</a:t>
            </a:r>
          </a:p>
          <a:p>
            <a:endParaRPr lang="de-AT" b="1" dirty="0">
              <a:solidFill>
                <a:schemeClr val="tx1"/>
              </a:solidFill>
            </a:endParaRPr>
          </a:p>
          <a:p>
            <a:endParaRPr lang="de-AT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Buchhaltung\Fotos\Ideenladen 2018\Drehen\180523_JAK_IDEENLADEN_RAUCH_0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059190" cy="40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15">
            <a:extLst>
              <a:ext uri="{FF2B5EF4-FFF2-40B4-BE49-F238E27FC236}">
                <a16:creationId xmlns:a16="http://schemas.microsoft.com/office/drawing/2014/main" id="{962D730A-FCEA-4131-B72B-F90132309040}"/>
              </a:ext>
            </a:extLst>
          </p:cNvPr>
          <p:cNvSpPr txBox="1">
            <a:spLocks/>
          </p:cNvSpPr>
          <p:nvPr/>
        </p:nvSpPr>
        <p:spPr>
          <a:xfrm>
            <a:off x="3635896" y="2420888"/>
            <a:ext cx="55081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de-AT" b="1" i="1" dirty="0">
                <a:solidFill>
                  <a:schemeClr val="tx1"/>
                </a:solidFill>
              </a:rPr>
              <a:t>Bewirb dich gleich!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Lebenslauf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Motivationsschreiben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Zeugnis</a:t>
            </a:r>
          </a:p>
          <a:p>
            <a:pPr algn="l"/>
            <a:endParaRPr lang="de-AT" sz="2000" i="1" dirty="0">
              <a:solidFill>
                <a:schemeClr val="tx1"/>
              </a:solidFill>
            </a:endParaRPr>
          </a:p>
          <a:p>
            <a:pPr algn="l"/>
            <a:r>
              <a:rPr lang="de-AT" sz="2000" dirty="0">
                <a:solidFill>
                  <a:schemeClr val="tx1"/>
                </a:solidFill>
                <a:hlinkClick r:id="rId3"/>
              </a:rPr>
              <a:t>michaela.krausgruber@gerhard-rauch.at</a:t>
            </a:r>
            <a:endParaRPr lang="de-AT" sz="2000" dirty="0">
              <a:solidFill>
                <a:schemeClr val="tx1"/>
              </a:solidFill>
            </a:endParaRPr>
          </a:p>
          <a:p>
            <a:pPr algn="l"/>
            <a:r>
              <a:rPr lang="de-AT" sz="2000" dirty="0">
                <a:solidFill>
                  <a:schemeClr val="tx1"/>
                </a:solidFill>
                <a:hlinkClick r:id="rId4"/>
              </a:rPr>
              <a:t>www.gerhard-rauch.at</a:t>
            </a:r>
            <a:endParaRPr lang="de-AT" sz="2000" dirty="0">
              <a:solidFill>
                <a:schemeClr val="tx1"/>
              </a:solidFill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258</Words>
  <Application>Microsoft Office PowerPoint</Application>
  <PresentationFormat>Bildschirmpräsentation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Courier New</vt:lpstr>
      <vt:lpstr>Freestyle Script</vt:lpstr>
      <vt:lpstr>Palatino Linotype</vt:lpstr>
      <vt:lpstr>Wingdings</vt:lpstr>
      <vt:lpstr>Executive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USER_PGVWkst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Krausgruber</dc:creator>
  <cp:lastModifiedBy>Michaela Krausgruber</cp:lastModifiedBy>
  <cp:revision>44</cp:revision>
  <dcterms:created xsi:type="dcterms:W3CDTF">2016-11-14T10:59:59Z</dcterms:created>
  <dcterms:modified xsi:type="dcterms:W3CDTF">2023-09-13T13:44:03Z</dcterms:modified>
</cp:coreProperties>
</file>